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431" r:id="rId2"/>
    <p:sldId id="432" r:id="rId3"/>
    <p:sldId id="523" r:id="rId4"/>
    <p:sldId id="462" r:id="rId5"/>
    <p:sldId id="486" r:id="rId6"/>
    <p:sldId id="509" r:id="rId7"/>
    <p:sldId id="445" r:id="rId8"/>
    <p:sldId id="521" r:id="rId9"/>
    <p:sldId id="512" r:id="rId10"/>
    <p:sldId id="520" r:id="rId11"/>
    <p:sldId id="488" r:id="rId12"/>
    <p:sldId id="491" r:id="rId13"/>
    <p:sldId id="463" r:id="rId14"/>
    <p:sldId id="522" r:id="rId15"/>
    <p:sldId id="487" r:id="rId16"/>
    <p:sldId id="450" r:id="rId17"/>
    <p:sldId id="472" r:id="rId18"/>
    <p:sldId id="452" r:id="rId19"/>
    <p:sldId id="455" r:id="rId20"/>
    <p:sldId id="447" r:id="rId21"/>
    <p:sldId id="459" r:id="rId22"/>
    <p:sldId id="489" r:id="rId23"/>
    <p:sldId id="490" r:id="rId24"/>
    <p:sldId id="510" r:id="rId25"/>
    <p:sldId id="492" r:id="rId26"/>
    <p:sldId id="493" r:id="rId27"/>
    <p:sldId id="494" r:id="rId28"/>
    <p:sldId id="495" r:id="rId29"/>
    <p:sldId id="497" r:id="rId30"/>
    <p:sldId id="498" r:id="rId31"/>
    <p:sldId id="499" r:id="rId32"/>
    <p:sldId id="513" r:id="rId33"/>
    <p:sldId id="511" r:id="rId34"/>
    <p:sldId id="500" r:id="rId35"/>
    <p:sldId id="496" r:id="rId36"/>
    <p:sldId id="515" r:id="rId37"/>
    <p:sldId id="516" r:id="rId38"/>
    <p:sldId id="501" r:id="rId39"/>
    <p:sldId id="502" r:id="rId40"/>
    <p:sldId id="503" r:id="rId41"/>
    <p:sldId id="504" r:id="rId42"/>
    <p:sldId id="517" r:id="rId43"/>
    <p:sldId id="518" r:id="rId44"/>
    <p:sldId id="507" r:id="rId45"/>
    <p:sldId id="508" r:id="rId46"/>
    <p:sldId id="426" r:id="rId47"/>
    <p:sldId id="394" r:id="rId48"/>
    <p:sldId id="524" r:id="rId49"/>
    <p:sldId id="525" r:id="rId50"/>
    <p:sldId id="526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224">
          <p15:clr>
            <a:srgbClr val="A4A3A4"/>
          </p15:clr>
        </p15:guide>
        <p15:guide id="4" pos="4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ja Kalinic" initials="MK" lastIdx="0" clrIdx="0"/>
  <p:cmAuthor id="2" name="Lin Che" initials="LC" lastIdx="1" clrIdx="1">
    <p:extLst>
      <p:ext uri="{19B8F6BF-5375-455C-9EA6-DF929625EA0E}">
        <p15:presenceInfo xmlns:p15="http://schemas.microsoft.com/office/powerpoint/2012/main" userId="b97b52ba96a94b0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4B7A"/>
    <a:srgbClr val="A8C0CC"/>
    <a:srgbClr val="D6B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77139" autoAdjust="0"/>
  </p:normalViewPr>
  <p:slideViewPr>
    <p:cSldViewPr showGuides="1">
      <p:cViewPr varScale="1">
        <p:scale>
          <a:sx n="52" d="100"/>
          <a:sy n="52" d="100"/>
        </p:scale>
        <p:origin x="1712" y="44"/>
      </p:cViewPr>
      <p:guideLst>
        <p:guide orient="horz" pos="2160"/>
        <p:guide pos="2880"/>
        <p:guide orient="horz" pos="4224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7BA49-3D4E-49AE-AB80-3D5F104E5169}" type="datetimeFigureOut">
              <a:rPr lang="de-DE" smtClean="0"/>
              <a:t>23.09.2019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3EF7-5519-4B30-ABBD-7788F304BF9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6378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8BF25-DE90-4303-AE84-C1F9DE8092EA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8E44B-308C-43FF-AFDA-3B6E3E3EA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7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8E44B-308C-43FF-AFDA-3B6E3E3EA2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47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Word embeddings. These models are shallow, two-layer neural networks that are trained to reconstruct linguistic contexts of words.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8E44B-308C-43FF-AFDA-3B6E3E3EA2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26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Logistic Regression has an advantage for binary classification problems and converges very fast.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cleaning might destroy the semantic structure of sentences.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segmentation is not accurate enough.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Quality of input data and preprocessing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8E44B-308C-43FF-AFDA-3B6E3E3EA2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24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8E44B-308C-43FF-AFDA-3B6E3E3EA29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46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8E44B-308C-43FF-AFDA-3B6E3E3EA290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96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71600"/>
            <a:ext cx="4756649" cy="1066800"/>
          </a:xfrm>
          <a:prstGeom prst="rect">
            <a:avLst/>
          </a:prstGeom>
        </p:spPr>
      </p:pic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>
          <a:xfrm>
            <a:off x="1600200" y="3005959"/>
            <a:ext cx="5460123" cy="1870841"/>
          </a:xfrm>
          <a:prstGeom prst="rect">
            <a:avLst/>
          </a:prstGeom>
        </p:spPr>
        <p:txBody>
          <a:bodyPr/>
          <a:lstStyle>
            <a:lvl1pPr algn="l">
              <a:defRPr sz="3600" b="1" baseline="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 dirty="0"/>
              <a:t>Title of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thesis</a:t>
            </a:r>
            <a:r>
              <a:rPr lang="de-DE" dirty="0"/>
              <a:t> in </a:t>
            </a:r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lines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maximum</a:t>
            </a:r>
            <a:r>
              <a:rPr lang="de-DE" dirty="0"/>
              <a:t> in </a:t>
            </a:r>
            <a:r>
              <a:rPr lang="de-DE" dirty="0" err="1"/>
              <a:t>three</a:t>
            </a:r>
            <a:r>
              <a:rPr lang="de-DE" dirty="0"/>
              <a:t>, evtl. </a:t>
            </a:r>
            <a:r>
              <a:rPr lang="de-DE" dirty="0" err="1"/>
              <a:t>subtitle</a:t>
            </a:r>
            <a:endParaRPr lang="en-GB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6477000"/>
            <a:ext cx="1905000" cy="30480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Date of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defence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848" y="6513611"/>
            <a:ext cx="641952" cy="263470"/>
          </a:xfrm>
          <a:prstGeom prst="rect">
            <a:avLst/>
          </a:prstGeom>
          <a:noFill/>
        </p:spPr>
        <p:txBody>
          <a:bodyPr anchor="b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E5C788-9799-44C3-92C2-EB63533127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platzhalt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0200" y="5105400"/>
            <a:ext cx="5486400" cy="60960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240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First and last </a:t>
            </a:r>
            <a:r>
              <a:rPr lang="de-DE" dirty="0" err="1"/>
              <a:t>name</a:t>
            </a:r>
            <a:r>
              <a:rPr lang="de-DE" dirty="0"/>
              <a:t> of </a:t>
            </a:r>
            <a:r>
              <a:rPr lang="de-DE" dirty="0" err="1"/>
              <a:t>author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871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609600" y="1524000"/>
            <a:ext cx="6324599" cy="4800600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300"/>
              </a:spcBef>
              <a:spcAft>
                <a:spcPts val="600"/>
              </a:spcAft>
              <a:buSzPct val="80000"/>
              <a:tabLst>
                <a:tab pos="266700" algn="l"/>
              </a:tabLst>
              <a:defRPr sz="24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42925" indent="-276225">
              <a:spcBef>
                <a:spcPts val="300"/>
              </a:spcBef>
              <a:spcAft>
                <a:spcPts val="600"/>
              </a:spcAft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542925" indent="-276225">
              <a:spcBef>
                <a:spcPts val="300"/>
              </a:spcBef>
              <a:spcAft>
                <a:spcPts val="600"/>
              </a:spcAft>
              <a:buSzPct val="80000"/>
              <a:tabLst/>
              <a:defRPr lang="de-DE" sz="1800" i="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31515" r="76570" b="34242"/>
          <a:stretch/>
        </p:blipFill>
        <p:spPr>
          <a:xfrm>
            <a:off x="762000" y="6445856"/>
            <a:ext cx="297180" cy="335944"/>
          </a:xfrm>
          <a:prstGeom prst="rect">
            <a:avLst/>
          </a:prstGeom>
        </p:spPr>
      </p:pic>
      <p:sp>
        <p:nvSpPr>
          <p:cNvPr id="7" name="Textplatzhalt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66800" y="6477000"/>
            <a:ext cx="1905000" cy="30480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Title of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thesis</a:t>
            </a: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848" y="6513611"/>
            <a:ext cx="641952" cy="263470"/>
          </a:xfrm>
          <a:prstGeom prst="rect">
            <a:avLst/>
          </a:prstGeom>
          <a:noFill/>
        </p:spPr>
        <p:txBody>
          <a:bodyPr anchor="b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E5C788-9799-44C3-92C2-EB635331272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212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>
          <a:xfrm>
            <a:off x="7010400" y="1524000"/>
            <a:ext cx="2133600" cy="4800600"/>
          </a:xfrm>
          <a:prstGeom prst="rect">
            <a:avLst/>
          </a:prstGeom>
          <a:solidFill>
            <a:srgbClr val="A8C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31515" r="76570" b="34242"/>
          <a:stretch/>
        </p:blipFill>
        <p:spPr>
          <a:xfrm>
            <a:off x="762000" y="6445856"/>
            <a:ext cx="297180" cy="335944"/>
          </a:xfrm>
          <a:prstGeom prst="rect">
            <a:avLst/>
          </a:prstGeom>
        </p:spPr>
      </p:pic>
      <p:sp>
        <p:nvSpPr>
          <p:cNvPr id="10" name="Textplatzhalt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66800" y="6477000"/>
            <a:ext cx="1905000" cy="30480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Title of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thesis</a:t>
            </a:r>
            <a:endParaRPr lang="de-DE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609600" y="1524000"/>
            <a:ext cx="6324599" cy="4800600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300"/>
              </a:spcBef>
              <a:spcAft>
                <a:spcPts val="600"/>
              </a:spcAft>
              <a:buSzPct val="80000"/>
              <a:tabLst>
                <a:tab pos="266700" algn="l"/>
              </a:tabLst>
              <a:defRPr sz="24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42925" indent="-276225">
              <a:spcBef>
                <a:spcPts val="300"/>
              </a:spcBef>
              <a:spcAft>
                <a:spcPts val="600"/>
              </a:spcAft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542925" indent="-276225">
              <a:spcBef>
                <a:spcPts val="300"/>
              </a:spcBef>
              <a:spcAft>
                <a:spcPts val="600"/>
              </a:spcAft>
              <a:buSzPct val="80000"/>
              <a:tabLst/>
              <a:defRPr lang="de-DE" sz="1800" i="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848" y="6513611"/>
            <a:ext cx="641952" cy="263470"/>
          </a:xfrm>
          <a:prstGeom prst="rect">
            <a:avLst/>
          </a:prstGeom>
          <a:noFill/>
        </p:spPr>
        <p:txBody>
          <a:bodyPr anchor="b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E5C788-9799-44C3-92C2-EB635331272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71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66800" y="6477000"/>
            <a:ext cx="1905000" cy="30480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Title of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thesis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31515" r="76570" b="34242"/>
          <a:stretch/>
        </p:blipFill>
        <p:spPr>
          <a:xfrm>
            <a:off x="762000" y="6445856"/>
            <a:ext cx="297180" cy="335944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" y="1676400"/>
            <a:ext cx="6324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Figure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3" hasCustomPrompt="1"/>
          </p:nvPr>
        </p:nvSpPr>
        <p:spPr>
          <a:xfrm>
            <a:off x="7010400" y="5029200"/>
            <a:ext cx="1905000" cy="7620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0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 err="1"/>
              <a:t>Figure</a:t>
            </a:r>
            <a:r>
              <a:rPr lang="de-DE" dirty="0"/>
              <a:t> </a:t>
            </a:r>
            <a:r>
              <a:rPr lang="de-DE" dirty="0" err="1"/>
              <a:t>caption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below</a:t>
            </a:r>
            <a:r>
              <a:rPr lang="de-DE" dirty="0"/>
              <a:t> </a:t>
            </a:r>
            <a:r>
              <a:rPr lang="de-DE" dirty="0" err="1"/>
              <a:t>figure</a:t>
            </a:r>
            <a:r>
              <a:rPr lang="de-DE" dirty="0"/>
              <a:t> </a:t>
            </a:r>
          </a:p>
          <a:p>
            <a:pPr lvl="0"/>
            <a:r>
              <a:rPr lang="de-DE" dirty="0"/>
              <a:t>(Source)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268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66800" y="6477000"/>
            <a:ext cx="1905000" cy="30480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Title of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thesis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31515" r="76570" b="34242"/>
          <a:stretch/>
        </p:blipFill>
        <p:spPr>
          <a:xfrm>
            <a:off x="762000" y="6445856"/>
            <a:ext cx="297180" cy="335944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10" name="Inhaltsplatzhalter 9"/>
          <p:cNvSpPr>
            <a:spLocks noGrp="1"/>
          </p:cNvSpPr>
          <p:nvPr>
            <p:ph sz="quarter" idx="13" hasCustomPrompt="1"/>
          </p:nvPr>
        </p:nvSpPr>
        <p:spPr>
          <a:xfrm>
            <a:off x="7010400" y="5029200"/>
            <a:ext cx="1905000" cy="7620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0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de-DE" dirty="0"/>
              <a:t>Table </a:t>
            </a:r>
            <a:r>
              <a:rPr lang="de-DE" dirty="0" err="1"/>
              <a:t>caption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below</a:t>
            </a:r>
            <a:r>
              <a:rPr lang="de-DE" dirty="0"/>
              <a:t> </a:t>
            </a:r>
            <a:r>
              <a:rPr lang="de-DE" dirty="0" err="1"/>
              <a:t>table</a:t>
            </a:r>
            <a:endParaRPr lang="de-DE" dirty="0"/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4" hasCustomPrompt="1"/>
          </p:nvPr>
        </p:nvSpPr>
        <p:spPr>
          <a:xfrm>
            <a:off x="609600" y="1676400"/>
            <a:ext cx="6324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41992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28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microsoft.com/office/2007/relationships/hdphoto" Target="../media/hdphoto3.wdp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2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 userDrawn="1"/>
        </p:nvSpPr>
        <p:spPr>
          <a:xfrm>
            <a:off x="685800" y="6408000"/>
            <a:ext cx="18000" cy="450000"/>
          </a:xfrm>
          <a:prstGeom prst="rect">
            <a:avLst/>
          </a:prstGeom>
          <a:solidFill>
            <a:srgbClr val="A44B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8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203"/>
          <a:stretch/>
        </p:blipFill>
        <p:spPr>
          <a:xfrm>
            <a:off x="7005636" y="351611"/>
            <a:ext cx="537129" cy="34581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 rotWithShape="1">
          <a:blip r:embed="rId10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775"/>
          <a:stretch/>
        </p:blipFill>
        <p:spPr>
          <a:xfrm>
            <a:off x="7620000" y="338528"/>
            <a:ext cx="374782" cy="35889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476"/>
          <a:stretch/>
        </p:blipFill>
        <p:spPr>
          <a:xfrm>
            <a:off x="8052497" y="351611"/>
            <a:ext cx="334235" cy="311490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35"/>
          <a:stretch/>
        </p:blipFill>
        <p:spPr>
          <a:xfrm>
            <a:off x="8458200" y="327263"/>
            <a:ext cx="377222" cy="440714"/>
          </a:xfrm>
          <a:prstGeom prst="rect">
            <a:avLst/>
          </a:prstGeom>
        </p:spPr>
      </p:pic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848" y="6513611"/>
            <a:ext cx="641952" cy="263470"/>
          </a:xfrm>
          <a:prstGeom prst="rect">
            <a:avLst/>
          </a:prstGeom>
          <a:noFill/>
        </p:spPr>
        <p:txBody>
          <a:bodyPr anchor="b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E5C788-9799-44C3-92C2-EB635331272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15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2" r:id="rId2"/>
    <p:sldLayoutId id="2147483650" r:id="rId3"/>
    <p:sldLayoutId id="2147483657" r:id="rId4"/>
    <p:sldLayoutId id="2147483658" r:id="rId5"/>
    <p:sldLayoutId id="2147483649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1600200" y="2493579"/>
            <a:ext cx="7315200" cy="1870841"/>
          </a:xfrm>
        </p:spPr>
        <p:txBody>
          <a:bodyPr/>
          <a:lstStyle/>
          <a:p>
            <a:r>
              <a:rPr lang="en-US" altLang="zh-CN" dirty="0"/>
              <a:t>Sentiment-based </a:t>
            </a:r>
            <a:br>
              <a:rPr lang="en-US" altLang="zh-CN" dirty="0"/>
            </a:br>
            <a:r>
              <a:rPr lang="en-US" altLang="zh-CN" dirty="0"/>
              <a:t>spatial-temporal event detection in social media data</a:t>
            </a:r>
            <a:br>
              <a:rPr lang="en-US" altLang="zh-CN" dirty="0">
                <a:latin typeface="Gill Sans MT" panose="020B0502020104020203" pitchFamily="34" charset="0"/>
              </a:rPr>
            </a:br>
            <a:endParaRPr lang="en-GB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24</a:t>
            </a:r>
            <a:r>
              <a:rPr lang="en-US" dirty="0"/>
              <a:t>/09/2019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2"/>
          </p:nvPr>
        </p:nvSpPr>
        <p:spPr>
          <a:xfrm>
            <a:off x="1600200" y="4706481"/>
            <a:ext cx="5486400" cy="609600"/>
          </a:xfrm>
        </p:spPr>
        <p:txBody>
          <a:bodyPr/>
          <a:lstStyle/>
          <a:p>
            <a:r>
              <a:rPr lang="en-GB" dirty="0"/>
              <a:t>Lin Che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2B05034-FAFE-4D24-85CF-9FF5C9CA26C0}"/>
              </a:ext>
            </a:extLst>
          </p:cNvPr>
          <p:cNvSpPr/>
          <p:nvPr/>
        </p:nvSpPr>
        <p:spPr>
          <a:xfrm>
            <a:off x="1600200" y="542097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Roboto" pitchFamily="2" charset="0"/>
                <a:ea typeface="Roboto" pitchFamily="2" charset="0"/>
              </a:rPr>
              <a:t>Supervisors: Juliane Cron, </a:t>
            </a:r>
            <a:r>
              <a:rPr lang="en-US" altLang="zh-CN" dirty="0" err="1">
                <a:latin typeface="Roboto" pitchFamily="2" charset="0"/>
                <a:ea typeface="Roboto" pitchFamily="2" charset="0"/>
              </a:rPr>
              <a:t>Ruoxin</a:t>
            </a:r>
            <a:r>
              <a:rPr lang="en-US" altLang="zh-CN" dirty="0">
                <a:latin typeface="Roboto" pitchFamily="2" charset="0"/>
                <a:ea typeface="Roboto" pitchFamily="2" charset="0"/>
              </a:rPr>
              <a:t> Zhu</a:t>
            </a:r>
          </a:p>
          <a:p>
            <a:r>
              <a:rPr lang="en-US" altLang="zh-CN" dirty="0">
                <a:latin typeface="Roboto" pitchFamily="2" charset="0"/>
                <a:ea typeface="Roboto" pitchFamily="2" charset="0"/>
              </a:rPr>
              <a:t>Reviewer:      Dr. Eva Hauthal</a:t>
            </a:r>
            <a:endParaRPr lang="zh-CN" altLang="en-US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325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Workflow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90600" y="2080260"/>
            <a:ext cx="6324599" cy="48006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4429AD2-48E0-4CB8-A027-3C62AE3D0E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5960" y="1161097"/>
            <a:ext cx="7487920" cy="453580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DD4849D-346F-471B-AF44-EB6024B22E8A}"/>
              </a:ext>
            </a:extLst>
          </p:cNvPr>
          <p:cNvSpPr/>
          <p:nvPr/>
        </p:nvSpPr>
        <p:spPr>
          <a:xfrm>
            <a:off x="3581400" y="2304097"/>
            <a:ext cx="2590800" cy="1066800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559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7400" y="2971800"/>
            <a:ext cx="5029200" cy="723900"/>
          </a:xfrm>
        </p:spPr>
        <p:txBody>
          <a:bodyPr/>
          <a:lstStyle/>
          <a:p>
            <a:pPr algn="ctr"/>
            <a:r>
              <a:rPr lang="en-US" altLang="zh-CN" sz="3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1. Sentiment analysis</a:t>
            </a:r>
            <a:endParaRPr lang="en-GB" sz="3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19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09600" y="266700"/>
            <a:ext cx="9067800" cy="1143000"/>
          </a:xfrm>
        </p:spPr>
        <p:txBody>
          <a:bodyPr/>
          <a:lstStyle/>
          <a:p>
            <a:r>
              <a:rPr lang="en-US" altLang="zh-CN" dirty="0"/>
              <a:t>Sentiment analysis:</a:t>
            </a:r>
            <a:br>
              <a:rPr lang="en-US" altLang="zh-CN" dirty="0"/>
            </a:br>
            <a:r>
              <a:rPr lang="en-US" altLang="zh-CN" dirty="0"/>
              <a:t>Population sentiment orientation indicator</a:t>
            </a:r>
            <a:br>
              <a:rPr lang="en-US" altLang="zh-CN" dirty="0"/>
            </a:b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3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143000"/>
                <a:ext cx="8001000" cy="4800600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altLang="zh-CN" dirty="0"/>
              </a:p>
              <a:p>
                <a:pPr marL="0" indent="0" algn="ctr">
                  <a:buNone/>
                </a:pPr>
                <a:endParaRPr lang="en-US" altLang="zh-CN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pitchFamily="18" charset="0"/>
                      </a:rPr>
                      <m:t>PSO</m:t>
                    </m:r>
                    <m:r>
                      <a:rPr lang="en-US" altLang="zh-CN" sz="320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pitchFamily="18" charset="0"/>
                          </a:rPr>
                          <m:t>𝑃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altLang="zh-CN" sz="2000" dirty="0"/>
                  <a:t>	</a:t>
                </a:r>
                <a:endParaRPr lang="zh-CN" altLang="zh-CN" sz="2000" dirty="0"/>
              </a:p>
              <a:p>
                <a:pPr marL="0" indent="0">
                  <a:buNone/>
                </a:pPr>
                <a:endParaRPr lang="en-US" altLang="zh-CN" dirty="0"/>
              </a:p>
              <a:p>
                <a:pPr marL="0" indent="0">
                  <a:buNone/>
                </a:pPr>
                <a:endParaRPr lang="en-US" altLang="zh-CN" dirty="0"/>
              </a:p>
              <a:p>
                <a:pPr marL="0" indent="0">
                  <a:buNone/>
                </a:pP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dirty="0"/>
                  <a:t>Ground truth data set: 	</a:t>
                </a:r>
              </a:p>
              <a:p>
                <a:pPr marL="0" indent="0">
                  <a:buNone/>
                </a:pPr>
                <a:r>
                  <a:rPr lang="en-US" altLang="zh-CN" sz="2000" dirty="0"/>
                  <a:t>100k (50k positive, 50k negative)</a:t>
                </a:r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4" name="Inhaltsplatzhalt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143000"/>
                <a:ext cx="8001000" cy="4800600"/>
              </a:xfrm>
              <a:blipFill>
                <a:blip r:embed="rId3"/>
                <a:stretch>
                  <a:fillRect l="-11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2" descr="Image result for Sina Weibo">
            <a:extLst>
              <a:ext uri="{FF2B5EF4-FFF2-40B4-BE49-F238E27FC236}">
                <a16:creationId xmlns:a16="http://schemas.microsoft.com/office/drawing/2014/main" id="{DE7C760A-B0BC-4FFC-AB62-D9F0DFF0C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" y="3558374"/>
            <a:ext cx="838200" cy="68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2743200" y="22098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sz="2000" dirty="0">
                <a:latin typeface="Roboto" panose="02000000000000000000" pitchFamily="2" charset="0"/>
                <a:ea typeface="Roboto" panose="02000000000000000000" pitchFamily="2" charset="0"/>
              </a:rPr>
              <a:t>P = number of positive records </a:t>
            </a:r>
          </a:p>
          <a:p>
            <a:r>
              <a:rPr lang="en-GB" altLang="zh-CN" sz="2000" dirty="0">
                <a:latin typeface="Roboto" panose="02000000000000000000" pitchFamily="2" charset="0"/>
                <a:ea typeface="Roboto" panose="02000000000000000000" pitchFamily="2" charset="0"/>
              </a:rPr>
              <a:t>N = number of negative records</a:t>
            </a:r>
            <a:endParaRPr lang="zh-CN" altLang="zh-CN" sz="20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928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98A0AC0B-71D7-4EE2-AE33-BD98C5529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14"/>
          <a:stretch/>
        </p:blipFill>
        <p:spPr>
          <a:xfrm>
            <a:off x="2362200" y="419618"/>
            <a:ext cx="5949525" cy="618692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Workflow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8E9E5A11-1D6F-4FB6-A697-3635C31011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8" name="Grafik 9">
            <a:extLst>
              <a:ext uri="{FF2B5EF4-FFF2-40B4-BE49-F238E27FC236}">
                <a16:creationId xmlns:a16="http://schemas.microsoft.com/office/drawing/2014/main" id="{7AAFA0EF-363D-46C8-938B-2C0FD6F869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203"/>
          <a:stretch/>
        </p:blipFill>
        <p:spPr>
          <a:xfrm>
            <a:off x="7005636" y="351611"/>
            <a:ext cx="537129" cy="345810"/>
          </a:xfrm>
          <a:prstGeom prst="rect">
            <a:avLst/>
          </a:prstGeom>
        </p:spPr>
      </p:pic>
      <p:pic>
        <p:nvPicPr>
          <p:cNvPr id="9" name="Grafik 10">
            <a:extLst>
              <a:ext uri="{FF2B5EF4-FFF2-40B4-BE49-F238E27FC236}">
                <a16:creationId xmlns:a16="http://schemas.microsoft.com/office/drawing/2014/main" id="{9A2F96E2-33C0-4213-83E3-429FA931F6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775"/>
          <a:stretch/>
        </p:blipFill>
        <p:spPr>
          <a:xfrm>
            <a:off x="7620000" y="338528"/>
            <a:ext cx="374782" cy="358893"/>
          </a:xfrm>
          <a:prstGeom prst="rect">
            <a:avLst/>
          </a:prstGeom>
        </p:spPr>
      </p:pic>
      <p:pic>
        <p:nvPicPr>
          <p:cNvPr id="10" name="Grafik 11">
            <a:extLst>
              <a:ext uri="{FF2B5EF4-FFF2-40B4-BE49-F238E27FC236}">
                <a16:creationId xmlns:a16="http://schemas.microsoft.com/office/drawing/2014/main" id="{57698A50-707D-4B0C-8702-9E15CCDC09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476"/>
          <a:stretch/>
        </p:blipFill>
        <p:spPr>
          <a:xfrm>
            <a:off x="8052497" y="351611"/>
            <a:ext cx="334235" cy="311490"/>
          </a:xfrm>
          <a:prstGeom prst="rect">
            <a:avLst/>
          </a:prstGeom>
        </p:spPr>
      </p:pic>
      <p:pic>
        <p:nvPicPr>
          <p:cNvPr id="11" name="Grafik 1">
            <a:extLst>
              <a:ext uri="{FF2B5EF4-FFF2-40B4-BE49-F238E27FC236}">
                <a16:creationId xmlns:a16="http://schemas.microsoft.com/office/drawing/2014/main" id="{3CBD63AF-107D-450E-94AD-3754930066A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35"/>
          <a:stretch/>
        </p:blipFill>
        <p:spPr>
          <a:xfrm>
            <a:off x="8458200" y="327263"/>
            <a:ext cx="377222" cy="44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661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Data preprocessing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Data selection</a:t>
            </a:r>
          </a:p>
          <a:p>
            <a:pPr lvl="1"/>
            <a:r>
              <a:rPr lang="en-US" altLang="zh-CN" dirty="0"/>
              <a:t>D</a:t>
            </a:r>
            <a:r>
              <a:rPr lang="en-GB" altLang="zh-CN" dirty="0" err="1"/>
              <a:t>ata</a:t>
            </a:r>
            <a:r>
              <a:rPr lang="en-GB" altLang="zh-CN" dirty="0"/>
              <a:t> attributes selection</a:t>
            </a:r>
            <a:endParaRPr lang="zh-CN" altLang="zh-CN" dirty="0"/>
          </a:p>
          <a:p>
            <a:pPr lvl="1"/>
            <a:r>
              <a:rPr lang="en-GB" altLang="zh-CN" dirty="0"/>
              <a:t>Data range selection</a:t>
            </a:r>
          </a:p>
          <a:p>
            <a:pPr marL="266700" lvl="1" indent="0">
              <a:buNone/>
            </a:pPr>
            <a:endParaRPr lang="en-GB" altLang="zh-CN" dirty="0"/>
          </a:p>
          <a:p>
            <a:pPr marL="266700" lvl="1" indent="0">
              <a:buNone/>
            </a:pPr>
            <a:endParaRPr lang="en-GB" altLang="zh-CN" dirty="0"/>
          </a:p>
          <a:p>
            <a:pPr lvl="1"/>
            <a:endParaRPr lang="en-US" altLang="zh-CN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CA0CF90-8C50-4924-9AF0-B146249033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03"/>
          <a:stretch/>
        </p:blipFill>
        <p:spPr>
          <a:xfrm>
            <a:off x="1600200" y="2778070"/>
            <a:ext cx="5860840" cy="399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15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Data preprocessing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Data cleaning</a:t>
            </a:r>
          </a:p>
          <a:p>
            <a:pPr lvl="1"/>
            <a:r>
              <a:rPr lang="en-GB" altLang="zh-CN" dirty="0"/>
              <a:t>Integrity check</a:t>
            </a:r>
            <a:endParaRPr lang="zh-CN" altLang="zh-CN" dirty="0"/>
          </a:p>
          <a:p>
            <a:pPr lvl="1"/>
            <a:r>
              <a:rPr lang="en-GB" altLang="zh-CN" dirty="0"/>
              <a:t>Deduplication </a:t>
            </a:r>
            <a:r>
              <a:rPr lang="en-US" altLang="zh-CN" dirty="0"/>
              <a:t>check</a:t>
            </a:r>
            <a:endParaRPr lang="zh-CN" altLang="zh-CN" dirty="0"/>
          </a:p>
          <a:p>
            <a:pPr lvl="1"/>
            <a:endParaRPr lang="en-US" altLang="zh-CN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C1E767D-6217-49DE-B842-6AEFEE6695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14"/>
          <a:stretch/>
        </p:blipFill>
        <p:spPr>
          <a:xfrm>
            <a:off x="1676400" y="2786449"/>
            <a:ext cx="5510392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10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Sentiment analysis:</a:t>
            </a:r>
            <a:br>
              <a:rPr lang="en-US" altLang="zh-CN" dirty="0"/>
            </a:br>
            <a:r>
              <a:rPr lang="en-US" altLang="zh-CN" dirty="0"/>
              <a:t>Lexicon-based method flow</a:t>
            </a:r>
            <a:br>
              <a:rPr lang="en-US" altLang="zh-CN" dirty="0"/>
            </a:b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524000"/>
            <a:ext cx="7391400" cy="4800600"/>
          </a:xfrm>
        </p:spPr>
        <p:txBody>
          <a:bodyPr/>
          <a:lstStyle/>
          <a:p>
            <a:r>
              <a:rPr lang="en-US" altLang="zh-CN" dirty="0"/>
              <a:t>Text segmentation</a:t>
            </a:r>
          </a:p>
          <a:p>
            <a:pPr marL="0" indent="0">
              <a:buNone/>
            </a:pPr>
            <a:r>
              <a:rPr lang="en-US" altLang="zh-CN" sz="2000" dirty="0"/>
              <a:t>	"</a:t>
            </a:r>
            <a:r>
              <a:rPr lang="en-US" altLang="zh-CN" sz="2000" dirty="0" err="1"/>
              <a:t>Jieba</a:t>
            </a:r>
            <a:r>
              <a:rPr lang="en-US" altLang="zh-CN" sz="2000" dirty="0"/>
              <a:t>" (Chinese for "to stutter") Chinese text segmentation</a:t>
            </a:r>
          </a:p>
          <a:p>
            <a:pPr marL="0" indent="0">
              <a:buNone/>
            </a:pPr>
            <a:endParaRPr lang="en-US" altLang="zh-CN" sz="2000" dirty="0"/>
          </a:p>
          <a:p>
            <a:r>
              <a:rPr lang="en-US" altLang="zh-CN" dirty="0"/>
              <a:t>Stop word filtering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sz="2000" dirty="0"/>
              <a:t>Stop words are those words which are unlikely to assist 	further semantic understanding of computer algorithms. 	</a:t>
            </a:r>
            <a:r>
              <a:rPr lang="en-US" altLang="zh-CN" sz="2000" dirty="0">
                <a:solidFill>
                  <a:srgbClr val="222222"/>
                </a:solidFill>
              </a:rPr>
              <a:t>Such as </a:t>
            </a:r>
            <a:r>
              <a:rPr lang="en-US" altLang="zh-CN" sz="2000" i="1" dirty="0">
                <a:solidFill>
                  <a:srgbClr val="222222"/>
                </a:solidFill>
              </a:rPr>
              <a:t>the</a:t>
            </a:r>
            <a:r>
              <a:rPr lang="en-US" altLang="zh-CN" sz="2000" dirty="0">
                <a:solidFill>
                  <a:srgbClr val="222222"/>
                </a:solidFill>
              </a:rPr>
              <a:t>, </a:t>
            </a:r>
            <a:r>
              <a:rPr lang="en-US" altLang="zh-CN" sz="2000" i="1" dirty="0">
                <a:solidFill>
                  <a:srgbClr val="222222"/>
                </a:solidFill>
              </a:rPr>
              <a:t>is</a:t>
            </a:r>
            <a:r>
              <a:rPr lang="en-US" altLang="zh-CN" sz="2000" dirty="0">
                <a:solidFill>
                  <a:srgbClr val="222222"/>
                </a:solidFill>
              </a:rPr>
              <a:t>, </a:t>
            </a:r>
            <a:r>
              <a:rPr lang="en-US" altLang="zh-CN" sz="2000" i="1" dirty="0">
                <a:solidFill>
                  <a:srgbClr val="222222"/>
                </a:solidFill>
              </a:rPr>
              <a:t>at</a:t>
            </a:r>
            <a:r>
              <a:rPr lang="en-US" altLang="zh-CN" sz="2000" dirty="0">
                <a:solidFill>
                  <a:srgbClr val="222222"/>
                </a:solidFill>
              </a:rPr>
              <a:t>, </a:t>
            </a:r>
            <a:r>
              <a:rPr lang="en-US" altLang="zh-CN" sz="2000" i="1" dirty="0">
                <a:solidFill>
                  <a:srgbClr val="222222"/>
                </a:solidFill>
              </a:rPr>
              <a:t>which</a:t>
            </a:r>
            <a:r>
              <a:rPr lang="en-US" altLang="zh-CN" sz="2000" dirty="0">
                <a:solidFill>
                  <a:srgbClr val="222222"/>
                </a:solidFill>
              </a:rPr>
              <a:t>, and </a:t>
            </a:r>
            <a:r>
              <a:rPr lang="en-US" altLang="zh-CN" sz="2000" i="1" dirty="0">
                <a:solidFill>
                  <a:srgbClr val="222222"/>
                </a:solidFill>
              </a:rPr>
              <a:t>on</a:t>
            </a:r>
            <a:r>
              <a:rPr lang="en-US" altLang="zh-CN" sz="2000" dirty="0">
                <a:solidFill>
                  <a:srgbClr val="222222"/>
                </a:solidFill>
              </a:rPr>
              <a:t>.</a:t>
            </a:r>
            <a:endParaRPr lang="zh-CN" altLang="en-US" sz="20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8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5ED0CB1-EC40-4ECF-ADE0-6A5186DB6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61901"/>
            <a:ext cx="7772400" cy="440341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8F9460E-57E6-48E8-81F2-E1994F98E676}"/>
              </a:ext>
            </a:extLst>
          </p:cNvPr>
          <p:cNvSpPr txBox="1"/>
          <p:nvPr/>
        </p:nvSpPr>
        <p:spPr>
          <a:xfrm>
            <a:off x="4060290" y="1174463"/>
            <a:ext cx="4474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Score =  (2</a:t>
            </a:r>
            <a:r>
              <a:rPr lang="zh-CN" altLang="en-US" sz="3200" b="1" dirty="0">
                <a:solidFill>
                  <a:srgbClr val="FF0000"/>
                </a:solidFill>
              </a:rPr>
              <a:t>*</a:t>
            </a:r>
            <a:r>
              <a:rPr lang="en-US" altLang="zh-CN" sz="3200" b="1" dirty="0">
                <a:solidFill>
                  <a:srgbClr val="FF0000"/>
                </a:solidFill>
              </a:rPr>
              <a:t>1) + (-1*1) = 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itel 2">
            <a:extLst>
              <a:ext uri="{FF2B5EF4-FFF2-40B4-BE49-F238E27FC236}">
                <a16:creationId xmlns:a16="http://schemas.microsoft.com/office/drawing/2014/main" id="{6EA69D9B-6B91-4A96-BC32-4B9CD3EE1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Sentiment analysis:</a:t>
            </a:r>
            <a:br>
              <a:rPr lang="en-US" altLang="zh-CN" dirty="0"/>
            </a:br>
            <a:r>
              <a:rPr lang="en-US" altLang="zh-CN" dirty="0"/>
              <a:t>Lexicon-based method flow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2826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219200"/>
            <a:ext cx="80010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Lexicons description</a:t>
            </a:r>
          </a:p>
          <a:p>
            <a:pPr marL="266700" lvl="1" indent="0">
              <a:buNone/>
            </a:pPr>
            <a:endParaRPr lang="zh-CN" altLang="zh-CN" dirty="0"/>
          </a:p>
          <a:p>
            <a:pPr lvl="1"/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649296-40A4-4BE4-B49E-56C58BFAB6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117" r="1670"/>
          <a:stretch/>
        </p:blipFill>
        <p:spPr>
          <a:xfrm>
            <a:off x="685799" y="2362200"/>
            <a:ext cx="7924801" cy="2133600"/>
          </a:xfrm>
          <a:prstGeom prst="rect">
            <a:avLst/>
          </a:prstGeom>
        </p:spPr>
      </p:pic>
      <p:sp>
        <p:nvSpPr>
          <p:cNvPr id="10" name="Titel 2">
            <a:extLst>
              <a:ext uri="{FF2B5EF4-FFF2-40B4-BE49-F238E27FC236}">
                <a16:creationId xmlns:a16="http://schemas.microsoft.com/office/drawing/2014/main" id="{0BDE13C0-53A7-4FED-B50D-8269D20AB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Sentiment analysis:</a:t>
            </a:r>
            <a:br>
              <a:rPr lang="en-US" altLang="zh-CN" dirty="0"/>
            </a:br>
            <a:r>
              <a:rPr lang="en-US" altLang="zh-CN" dirty="0"/>
              <a:t>Lexicon-based method flow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6163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85800" y="1219200"/>
            <a:ext cx="80010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Algorithm evaluation </a:t>
            </a: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B5FB37-1FEB-4270-92A8-E7CF819604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302" r="2028"/>
          <a:stretch/>
        </p:blipFill>
        <p:spPr>
          <a:xfrm>
            <a:off x="609600" y="2590800"/>
            <a:ext cx="7086600" cy="1952743"/>
          </a:xfrm>
          <a:prstGeom prst="rect">
            <a:avLst/>
          </a:prstGeom>
        </p:spPr>
      </p:pic>
      <p:sp>
        <p:nvSpPr>
          <p:cNvPr id="10" name="Titel 2">
            <a:extLst>
              <a:ext uri="{FF2B5EF4-FFF2-40B4-BE49-F238E27FC236}">
                <a16:creationId xmlns:a16="http://schemas.microsoft.com/office/drawing/2014/main" id="{24F14E45-1072-42CE-B0FC-B76F7557E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Sentiment analysis:</a:t>
            </a:r>
            <a:br>
              <a:rPr lang="en-US" altLang="zh-CN" dirty="0"/>
            </a:br>
            <a:r>
              <a:rPr lang="en-US" altLang="zh-CN" dirty="0"/>
              <a:t>Lexicon-based method flow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8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838200"/>
            <a:ext cx="6705600" cy="48006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r>
              <a:rPr lang="en-US" altLang="zh-CN" sz="2000" dirty="0"/>
              <a:t>Introduction</a:t>
            </a:r>
            <a:endParaRPr lang="en-GB" sz="2000" dirty="0"/>
          </a:p>
          <a:p>
            <a:endParaRPr lang="en-GB" sz="2000" dirty="0"/>
          </a:p>
          <a:p>
            <a:r>
              <a:rPr lang="en-US" altLang="zh-CN" sz="2000" dirty="0"/>
              <a:t>Sentiment analysis</a:t>
            </a:r>
          </a:p>
          <a:p>
            <a:endParaRPr lang="en-GB" sz="2000" dirty="0"/>
          </a:p>
          <a:p>
            <a:r>
              <a:rPr lang="en-US" altLang="zh-CN" sz="2000" dirty="0"/>
              <a:t>Spatial-temporal analysis-based event detection</a:t>
            </a:r>
          </a:p>
          <a:p>
            <a:endParaRPr lang="en-US" altLang="zh-CN" sz="2000" dirty="0"/>
          </a:p>
          <a:p>
            <a:r>
              <a:rPr lang="en-US" altLang="zh-CN" sz="2000" dirty="0"/>
              <a:t>Spatial-temporal analysis-based event interpretation</a:t>
            </a:r>
          </a:p>
          <a:p>
            <a:endParaRPr lang="en-US" altLang="zh-CN" sz="2000" dirty="0"/>
          </a:p>
          <a:p>
            <a:r>
              <a:rPr lang="en-US" altLang="zh-CN" sz="2000" dirty="0"/>
              <a:t>Conclusion and outlook</a:t>
            </a:r>
          </a:p>
          <a:p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85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Machine-learning-based method</a:t>
            </a:r>
            <a:br>
              <a:rPr lang="en-US" altLang="zh-CN" dirty="0"/>
            </a:b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143000"/>
            <a:ext cx="6324599" cy="4800600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Vectorization</a:t>
            </a:r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Classification</a:t>
            </a: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957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219200"/>
            <a:ext cx="79248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r>
              <a:rPr lang="en-US" altLang="zh-CN" dirty="0"/>
              <a:t>Vectorization</a:t>
            </a:r>
          </a:p>
          <a:p>
            <a:pPr marL="0" indent="0">
              <a:buNone/>
            </a:pPr>
            <a:r>
              <a:rPr lang="en-US" altLang="zh-CN" sz="2000" dirty="0"/>
              <a:t>	</a:t>
            </a:r>
          </a:p>
          <a:p>
            <a:pPr marL="0" indent="0">
              <a:buNone/>
            </a:pPr>
            <a:r>
              <a:rPr lang="en-US" altLang="zh-CN" sz="2000" dirty="0"/>
              <a:t>        Word2Vec Model (Word embedding Model)– Google 2013</a:t>
            </a:r>
          </a:p>
          <a:p>
            <a:pPr marL="0" indent="0">
              <a:buNone/>
            </a:pPr>
            <a:r>
              <a:rPr lang="en-US" altLang="zh-CN" sz="2000" dirty="0"/>
              <a:t>	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0" name="Titel 2">
            <a:extLst>
              <a:ext uri="{FF2B5EF4-FFF2-40B4-BE49-F238E27FC236}">
                <a16:creationId xmlns:a16="http://schemas.microsoft.com/office/drawing/2014/main" id="{C67BE65D-E940-4523-BC55-4AB7FA26C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Machine-learning-based method</a:t>
            </a:r>
            <a:br>
              <a:rPr lang="en-US" altLang="zh-CN" dirty="0"/>
            </a:br>
            <a:endParaRPr lang="en-GB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B59AAE7-47F3-4C7B-95EA-5B7CF302E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3021261"/>
            <a:ext cx="6096000" cy="292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25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066800"/>
            <a:ext cx="79248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Algorithms and results</a:t>
            </a: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FD3B83-51C7-4682-9A65-0314F7BD98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17"/>
          <a:stretch/>
        </p:blipFill>
        <p:spPr>
          <a:xfrm>
            <a:off x="1295401" y="2037080"/>
            <a:ext cx="6742782" cy="4439920"/>
          </a:xfrm>
          <a:prstGeom prst="rect">
            <a:avLst/>
          </a:prstGeom>
        </p:spPr>
      </p:pic>
      <p:sp>
        <p:nvSpPr>
          <p:cNvPr id="10" name="Titel 2">
            <a:extLst>
              <a:ext uri="{FF2B5EF4-FFF2-40B4-BE49-F238E27FC236}">
                <a16:creationId xmlns:a16="http://schemas.microsoft.com/office/drawing/2014/main" id="{10C59209-EB8D-4C00-BA00-D73110C65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Machine-learning-based method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333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028700"/>
            <a:ext cx="79248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Classification result - LG	</a:t>
            </a: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06B8F5-9FCB-46A9-80E4-6A32E04F47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1"/>
          <a:stretch/>
        </p:blipFill>
        <p:spPr>
          <a:xfrm>
            <a:off x="1295399" y="2171700"/>
            <a:ext cx="5992699" cy="2705100"/>
          </a:xfrm>
          <a:prstGeom prst="rect">
            <a:avLst/>
          </a:prstGeom>
        </p:spPr>
      </p:pic>
      <p:sp>
        <p:nvSpPr>
          <p:cNvPr id="10" name="Titel 2">
            <a:extLst>
              <a:ext uri="{FF2B5EF4-FFF2-40B4-BE49-F238E27FC236}">
                <a16:creationId xmlns:a16="http://schemas.microsoft.com/office/drawing/2014/main" id="{8D39E43B-E2EE-4314-B2F9-E931E8EB1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Sentiment analysis: </a:t>
            </a:r>
            <a:br>
              <a:rPr lang="en-US" altLang="zh-CN" dirty="0"/>
            </a:br>
            <a:r>
              <a:rPr lang="en-US" altLang="zh-CN" dirty="0"/>
              <a:t>Machine-learning-based method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678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Workflow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90600" y="2080260"/>
            <a:ext cx="6324599" cy="48006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4429AD2-48E0-4CB8-A027-3C62AE3D0E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5960" y="1161097"/>
            <a:ext cx="7487920" cy="453580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DD4849D-346F-471B-AF44-EB6024B22E8A}"/>
              </a:ext>
            </a:extLst>
          </p:cNvPr>
          <p:cNvSpPr/>
          <p:nvPr/>
        </p:nvSpPr>
        <p:spPr>
          <a:xfrm>
            <a:off x="3581400" y="3019901"/>
            <a:ext cx="2590800" cy="1066800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706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382000" cy="1600200"/>
          </a:xfrm>
        </p:spPr>
        <p:txBody>
          <a:bodyPr/>
          <a:lstStyle/>
          <a:p>
            <a:pPr algn="ctr"/>
            <a:r>
              <a:rPr lang="en-US" altLang="zh-CN" sz="3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2. Spatial-temporal analysis-based event detection </a:t>
            </a:r>
            <a:br>
              <a:rPr lang="zh-CN" altLang="zh-CN" sz="3800" b="1" dirty="0"/>
            </a:br>
            <a:endParaRPr lang="en-GB" sz="3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886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Spatial-temporal analysis: </a:t>
            </a:r>
            <a:br>
              <a:rPr lang="en-US" altLang="zh-CN" dirty="0"/>
            </a:br>
            <a:r>
              <a:rPr lang="en-US" altLang="zh-CN" dirty="0"/>
              <a:t>Time series analysis</a:t>
            </a:r>
            <a:br>
              <a:rPr lang="en-US" altLang="zh-CN" dirty="0"/>
            </a:br>
            <a:br>
              <a:rPr lang="en-US" altLang="zh-CN" dirty="0"/>
            </a:b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028700"/>
            <a:ext cx="79248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51BDF6B-A8FE-4088-BCC2-FD435AEE3D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94360" y="1752600"/>
            <a:ext cx="8244840" cy="44958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5DA504B-B44F-4210-9B1B-502D489D3DBD}"/>
              </a:ext>
            </a:extLst>
          </p:cNvPr>
          <p:cNvSpPr/>
          <p:nvPr/>
        </p:nvSpPr>
        <p:spPr>
          <a:xfrm>
            <a:off x="1133669" y="3886200"/>
            <a:ext cx="1752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kern="100" dirty="0">
                <a:latin typeface="Roboto" pitchFamily="2" charset="0"/>
                <a:cs typeface="Times New Roman" panose="02020603050405020304" pitchFamily="18" charset="0"/>
              </a:rPr>
              <a:t>30.01.2014</a:t>
            </a:r>
            <a:endParaRPr lang="zh-CN" altLang="zh-CN" kern="100" dirty="0">
              <a:latin typeface="Roboto" pitchFamily="2" charset="0"/>
              <a:ea typeface="Roboto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96000" y="2144524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kern="100" dirty="0">
                <a:latin typeface="Roboto" pitchFamily="2" charset="0"/>
                <a:cs typeface="Times New Roman" panose="02020603050405020304" pitchFamily="18" charset="0"/>
              </a:rPr>
              <a:t>18.02.2015</a:t>
            </a:r>
            <a:endParaRPr lang="zh-CN" altLang="zh-CN" kern="100" dirty="0">
              <a:latin typeface="Roboto" pitchFamily="2" charset="0"/>
              <a:ea typeface="Roboto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164477" y="3639189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kern="100" dirty="0">
                <a:latin typeface="Roboto" pitchFamily="2" charset="0"/>
                <a:cs typeface="Times New Roman" panose="02020603050405020304" pitchFamily="18" charset="0"/>
              </a:rPr>
              <a:t>08.09.2014</a:t>
            </a:r>
            <a:endParaRPr lang="zh-CN" altLang="zh-CN" kern="100" dirty="0">
              <a:latin typeface="Roboto" pitchFamily="2" charset="0"/>
              <a:ea typeface="Roboto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1204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Spatial-temporal analysis: </a:t>
            </a:r>
            <a:br>
              <a:rPr lang="en-US" altLang="zh-CN" dirty="0"/>
            </a:br>
            <a:r>
              <a:rPr lang="en-US" altLang="zh-CN" dirty="0"/>
              <a:t>Event extraction </a:t>
            </a: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E27527D-0544-4789-91C2-797184839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1702928"/>
            <a:ext cx="2743200" cy="169589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A73EBA9-BF21-4786-8A3D-6362C21501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441" y="1691477"/>
            <a:ext cx="2667000" cy="17187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A54AE70-2AC3-422A-80C8-7A52790539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282" y="1702928"/>
            <a:ext cx="2704633" cy="169589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8C897D-2724-4F84-A2DC-15051DC3D3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688"/>
          <a:stretch/>
        </p:blipFill>
        <p:spPr>
          <a:xfrm>
            <a:off x="1676398" y="3556886"/>
            <a:ext cx="5791200" cy="276204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F03CF3C-1E54-4577-AC61-90272387DF4B}"/>
              </a:ext>
            </a:extLst>
          </p:cNvPr>
          <p:cNvSpPr/>
          <p:nvPr/>
        </p:nvSpPr>
        <p:spPr>
          <a:xfrm>
            <a:off x="3624281" y="1178867"/>
            <a:ext cx="1895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Roboto" pitchFamily="2" charset="0"/>
                <a:ea typeface="Roboto" pitchFamily="2" charset="0"/>
              </a:rPr>
              <a:t>Word Cloud</a:t>
            </a:r>
          </a:p>
        </p:txBody>
      </p:sp>
    </p:spTree>
    <p:extLst>
      <p:ext uri="{BB962C8B-B14F-4D97-AF65-F5344CB8AC3E}">
        <p14:creationId xmlns:p14="http://schemas.microsoft.com/office/powerpoint/2010/main" val="3211251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09600" y="266700"/>
            <a:ext cx="73914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GB" altLang="zh-CN" dirty="0"/>
              <a:t>Small temporal scale event detection</a:t>
            </a:r>
            <a:br>
              <a:rPr lang="zh-CN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455D45-2CF3-442A-872B-2E359973C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" y="1457223"/>
            <a:ext cx="8214360" cy="473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243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09600" y="266700"/>
            <a:ext cx="80010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GB" altLang="zh-CN" dirty="0"/>
              <a:t>Small spatial scale local event detection</a:t>
            </a:r>
            <a:br>
              <a:rPr lang="zh-CN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F686347-52B3-4101-8C30-F77FA8640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850934"/>
            <a:ext cx="3753043" cy="353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63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2" descr="Image result for social media">
            <a:extLst>
              <a:ext uri="{FF2B5EF4-FFF2-40B4-BE49-F238E27FC236}">
                <a16:creationId xmlns:a16="http://schemas.microsoft.com/office/drawing/2014/main" id="{6BBF7E16-1E10-496F-BCBD-1715A5A07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4950461" cy="495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CE4BE2A2-B46E-4599-9477-768B3A533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Introduction: Social</a:t>
            </a:r>
            <a:r>
              <a:rPr lang="en-US" altLang="zh-CN" sz="3200" dirty="0"/>
              <a:t> media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12891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09600" y="266700"/>
            <a:ext cx="79248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</a:t>
            </a:r>
            <a:r>
              <a:rPr lang="en-GB" altLang="zh-CN" dirty="0"/>
              <a:t>mall spatial scale local event detection</a:t>
            </a:r>
            <a:br>
              <a:rPr lang="zh-CN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3FB92D-3973-4212-A8CA-33D62C870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37" y="1376370"/>
            <a:ext cx="8218963" cy="5067873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345077" y="1824089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>
                <a:latin typeface="Roboto" pitchFamily="2" charset="0"/>
                <a:cs typeface="Times New Roman" panose="02020603050405020304" pitchFamily="18" charset="0"/>
              </a:rPr>
              <a:t>11.01.2014</a:t>
            </a:r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3503438" y="1964840"/>
            <a:ext cx="1675459" cy="3881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15000"/>
              </a:lnSpc>
              <a:spcAft>
                <a:spcPts val="600"/>
              </a:spcAft>
            </a:pPr>
            <a:r>
              <a:rPr lang="en-GB" altLang="zh-CN" dirty="0">
                <a:latin typeface="Roboto" pitchFamily="2" charset="0"/>
                <a:cs typeface="Times New Roman" panose="02020603050405020304" pitchFamily="18" charset="0"/>
              </a:rPr>
              <a:t>24.05.2014 </a:t>
            </a:r>
            <a:endParaRPr lang="zh-CN" altLang="zh-CN" dirty="0">
              <a:latin typeface="Roboto" pitchFamily="2" charset="0"/>
              <a:ea typeface="Roboto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154992" y="2643905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>
                <a:latin typeface="Roboto" pitchFamily="2" charset="0"/>
                <a:cs typeface="Times New Roman" panose="02020603050405020304" pitchFamily="18" charset="0"/>
              </a:rPr>
              <a:t>21.02.2014</a:t>
            </a:r>
            <a:endParaRPr lang="en-GB" dirty="0"/>
          </a:p>
        </p:txBody>
      </p:sp>
      <p:sp>
        <p:nvSpPr>
          <p:cNvPr id="10" name="Rechteck 9"/>
          <p:cNvSpPr/>
          <p:nvPr/>
        </p:nvSpPr>
        <p:spPr>
          <a:xfrm>
            <a:off x="1683089" y="4953000"/>
            <a:ext cx="1810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/>
            <a:r>
              <a:rPr lang="en-US" altLang="zh-CN" kern="100" dirty="0">
                <a:latin typeface="Roboto" pitchFamily="2" charset="0"/>
                <a:cs typeface="Times New Roman" panose="02020603050405020304" pitchFamily="18" charset="0"/>
              </a:rPr>
              <a:t>11.05.2014</a:t>
            </a:r>
            <a:endParaRPr lang="zh-CN" altLang="zh-CN" kern="100" dirty="0">
              <a:latin typeface="Roboto" pitchFamily="2" charset="0"/>
              <a:ea typeface="Roboto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8656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09599" y="266700"/>
            <a:ext cx="7924801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GB" altLang="zh-CN" dirty="0"/>
              <a:t>Small spatial scale local event detection</a:t>
            </a:r>
            <a:br>
              <a:rPr lang="zh-CN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70184C6-C1C3-4B4B-831D-8294231B4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79859"/>
            <a:ext cx="3757530" cy="22402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6A34138-08C7-486A-9F72-047A1DB17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395" y="1779859"/>
            <a:ext cx="3603006" cy="2325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10BC079-D07C-43C7-96F3-77C5F7C03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137594"/>
            <a:ext cx="3681330" cy="22218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1EDF7EE-C094-4F06-B98F-9D97B323A1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1395" y="4157913"/>
            <a:ext cx="3603006" cy="220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186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70184C6-C1C3-4B4B-831D-8294231B4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79859"/>
            <a:ext cx="3757530" cy="22402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6A34138-08C7-486A-9F72-047A1DB17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395" y="1779859"/>
            <a:ext cx="3603006" cy="2325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10BC079-D07C-43C7-96F3-77C5F7C03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137594"/>
            <a:ext cx="3681330" cy="22218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1EDF7EE-C094-4F06-B98F-9D97B323A1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1395" y="4157913"/>
            <a:ext cx="3603006" cy="22015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24A408A-9FBA-493E-8CA2-4AA3C6708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6351" y="2388311"/>
            <a:ext cx="5574958" cy="326353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5" name="Titel 2">
            <a:extLst>
              <a:ext uri="{FF2B5EF4-FFF2-40B4-BE49-F238E27FC236}">
                <a16:creationId xmlns:a16="http://schemas.microsoft.com/office/drawing/2014/main" id="{44D93EE9-4019-4A6F-BE04-7BF24E6D3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66700"/>
            <a:ext cx="7924801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GB" altLang="zh-CN" dirty="0"/>
              <a:t>Small spatial scale local event detection</a:t>
            </a:r>
            <a:br>
              <a:rPr lang="zh-CN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9883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Workflow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90600" y="2080260"/>
            <a:ext cx="6324599" cy="48006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4429AD2-48E0-4CB8-A027-3C62AE3D0E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5960" y="1161097"/>
            <a:ext cx="7487920" cy="453580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DD4849D-346F-471B-AF44-EB6024B22E8A}"/>
              </a:ext>
            </a:extLst>
          </p:cNvPr>
          <p:cNvSpPr/>
          <p:nvPr/>
        </p:nvSpPr>
        <p:spPr>
          <a:xfrm>
            <a:off x="960120" y="3505200"/>
            <a:ext cx="2590800" cy="1066800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033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971800"/>
            <a:ext cx="7924800" cy="1600200"/>
          </a:xfrm>
        </p:spPr>
        <p:txBody>
          <a:bodyPr/>
          <a:lstStyle/>
          <a:p>
            <a:pPr algn="ctr"/>
            <a:r>
              <a:rPr lang="en-US" altLang="zh-CN" sz="3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3. Spatial-temporal analysis-based event interpretation </a:t>
            </a:r>
            <a:br>
              <a:rPr lang="zh-CN" altLang="zh-CN" sz="3800" b="1" dirty="0"/>
            </a:br>
            <a:endParaRPr lang="en-GB" sz="3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727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Event interpretation</a:t>
            </a:r>
            <a:br>
              <a:rPr lang="en-US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5928AA-E5AB-4761-8107-85BE189078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" y="1553534"/>
            <a:ext cx="8229600" cy="446626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C2792A4-45F2-478B-8784-3F6C0A2DA4A2}"/>
              </a:ext>
            </a:extLst>
          </p:cNvPr>
          <p:cNvSpPr/>
          <p:nvPr/>
        </p:nvSpPr>
        <p:spPr>
          <a:xfrm>
            <a:off x="1524000" y="4038600"/>
            <a:ext cx="457200" cy="30480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8647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2">
            <a:extLst>
              <a:ext uri="{FF2B5EF4-FFF2-40B4-BE49-F238E27FC236}">
                <a16:creationId xmlns:a16="http://schemas.microsoft.com/office/drawing/2014/main" id="{2B276A1B-6527-49BB-BF6D-1EA530EB1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Event interpretation</a:t>
            </a:r>
            <a:br>
              <a:rPr lang="en-US" altLang="zh-CN" dirty="0"/>
            </a:br>
            <a:endParaRPr lang="en-GB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5928AA-E5AB-4761-8107-85BE189078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" y="1553534"/>
            <a:ext cx="5638799" cy="27898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4339751-06A4-43AD-B652-39F439617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635" y="2596897"/>
            <a:ext cx="6337626" cy="3930852"/>
          </a:xfrm>
          <a:prstGeom prst="rect">
            <a:avLst/>
          </a:prstGeom>
        </p:spPr>
      </p:pic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36</a:t>
            </a:fld>
            <a:endParaRPr 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7D027982-0671-432F-ACEF-CD27CC2630C6}"/>
              </a:ext>
            </a:extLst>
          </p:cNvPr>
          <p:cNvCxnSpPr>
            <a:cxnSpLocks/>
          </p:cNvCxnSpPr>
          <p:nvPr/>
        </p:nvCxnSpPr>
        <p:spPr>
          <a:xfrm flipH="1">
            <a:off x="1737306" y="4292477"/>
            <a:ext cx="2962021" cy="873961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52F7C3E9-7163-4437-89C8-834F16D88A63}"/>
              </a:ext>
            </a:extLst>
          </p:cNvPr>
          <p:cNvSpPr txBox="1"/>
          <p:nvPr/>
        </p:nvSpPr>
        <p:spPr>
          <a:xfrm>
            <a:off x="334344" y="4844753"/>
            <a:ext cx="225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</a:rPr>
              <a:t>Working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10BE595-C915-41BF-BF0D-9E0CC0F6B9AB}"/>
              </a:ext>
            </a:extLst>
          </p:cNvPr>
          <p:cNvSpPr/>
          <p:nvPr/>
        </p:nvSpPr>
        <p:spPr>
          <a:xfrm>
            <a:off x="4724400" y="3810000"/>
            <a:ext cx="1752600" cy="970237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EBE2C05-5C5E-47F2-ADBD-E014B96D2EAD}"/>
              </a:ext>
            </a:extLst>
          </p:cNvPr>
          <p:cNvSpPr/>
          <p:nvPr/>
        </p:nvSpPr>
        <p:spPr>
          <a:xfrm>
            <a:off x="4712583" y="2983597"/>
            <a:ext cx="1789490" cy="82640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E2AA393-5DDF-4724-B067-110AAFF9BA83}"/>
              </a:ext>
            </a:extLst>
          </p:cNvPr>
          <p:cNvSpPr/>
          <p:nvPr/>
        </p:nvSpPr>
        <p:spPr>
          <a:xfrm>
            <a:off x="6614934" y="3642331"/>
            <a:ext cx="1752600" cy="970237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F8E6C98-9114-437E-82BB-DFA0033B7565}"/>
              </a:ext>
            </a:extLst>
          </p:cNvPr>
          <p:cNvCxnSpPr>
            <a:cxnSpLocks/>
            <a:endCxn id="25" idx="2"/>
          </p:cNvCxnSpPr>
          <p:nvPr/>
        </p:nvCxnSpPr>
        <p:spPr>
          <a:xfrm flipV="1">
            <a:off x="7415034" y="2570396"/>
            <a:ext cx="491131" cy="1154736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ED68DA38-1C1B-4BED-8AB1-436B1DCC6686}"/>
              </a:ext>
            </a:extLst>
          </p:cNvPr>
          <p:cNvSpPr txBox="1"/>
          <p:nvPr/>
        </p:nvSpPr>
        <p:spPr>
          <a:xfrm>
            <a:off x="6477000" y="2047176"/>
            <a:ext cx="2858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</a:rPr>
              <a:t>Going back home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5BDCC55D-64FB-458A-ADE4-89517EA4B104}"/>
              </a:ext>
            </a:extLst>
          </p:cNvPr>
          <p:cNvCxnSpPr>
            <a:cxnSpLocks/>
          </p:cNvCxnSpPr>
          <p:nvPr/>
        </p:nvCxnSpPr>
        <p:spPr>
          <a:xfrm flipV="1">
            <a:off x="5792027" y="1796398"/>
            <a:ext cx="925803" cy="115396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052AA452-71A0-40EF-A87F-3932FA937202}"/>
              </a:ext>
            </a:extLst>
          </p:cNvPr>
          <p:cNvSpPr txBox="1"/>
          <p:nvPr/>
        </p:nvSpPr>
        <p:spPr>
          <a:xfrm>
            <a:off x="6591855" y="1366566"/>
            <a:ext cx="225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</a:rPr>
              <a:t>Not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87CA23E8-79EE-4CBE-87E9-D97D19BB4ADB}"/>
              </a:ext>
            </a:extLst>
          </p:cNvPr>
          <p:cNvSpPr/>
          <p:nvPr/>
        </p:nvSpPr>
        <p:spPr>
          <a:xfrm>
            <a:off x="3899455" y="2621032"/>
            <a:ext cx="894745" cy="5107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27E457B9-88B1-4C6E-A43C-677429FA03DE}"/>
              </a:ext>
            </a:extLst>
          </p:cNvPr>
          <p:cNvCxnSpPr>
            <a:cxnSpLocks/>
          </p:cNvCxnSpPr>
          <p:nvPr/>
        </p:nvCxnSpPr>
        <p:spPr>
          <a:xfrm flipV="1">
            <a:off x="4346828" y="1408518"/>
            <a:ext cx="1131620" cy="1188381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7B8DA833-174C-467C-96E9-7A7C6AF64F74}"/>
              </a:ext>
            </a:extLst>
          </p:cNvPr>
          <p:cNvSpPr txBox="1"/>
          <p:nvPr/>
        </p:nvSpPr>
        <p:spPr>
          <a:xfrm>
            <a:off x="4317174" y="958397"/>
            <a:ext cx="2945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</a:rPr>
              <a:t>Girl/Boyfriend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E0A61A3-F11E-4F57-8B13-69E44C79AB4B}"/>
              </a:ext>
            </a:extLst>
          </p:cNvPr>
          <p:cNvSpPr/>
          <p:nvPr/>
        </p:nvSpPr>
        <p:spPr>
          <a:xfrm>
            <a:off x="1143000" y="3048000"/>
            <a:ext cx="457200" cy="30480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457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5928AA-E5AB-4761-8107-85BE189078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" y="1553534"/>
            <a:ext cx="5638799" cy="27898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1021A18-DEDE-4F3A-BC94-4444D7197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2435126"/>
            <a:ext cx="6191568" cy="381654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CD226CD-1687-4AC2-98E3-26BD6A5A133C}"/>
              </a:ext>
            </a:extLst>
          </p:cNvPr>
          <p:cNvSpPr txBox="1"/>
          <p:nvPr/>
        </p:nvSpPr>
        <p:spPr>
          <a:xfrm>
            <a:off x="514032" y="4781246"/>
            <a:ext cx="1695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</a:rPr>
              <a:t>Airport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B0E3581E-053E-461F-991A-B4580FCECFF3}"/>
              </a:ext>
            </a:extLst>
          </p:cNvPr>
          <p:cNvCxnSpPr>
            <a:cxnSpLocks/>
          </p:cNvCxnSpPr>
          <p:nvPr/>
        </p:nvCxnSpPr>
        <p:spPr>
          <a:xfrm flipH="1">
            <a:off x="1438116" y="4012198"/>
            <a:ext cx="1219200" cy="8572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3398F4F4-FF1D-4064-81FA-FE18635EE4F3}"/>
              </a:ext>
            </a:extLst>
          </p:cNvPr>
          <p:cNvCxnSpPr>
            <a:cxnSpLocks/>
          </p:cNvCxnSpPr>
          <p:nvPr/>
        </p:nvCxnSpPr>
        <p:spPr>
          <a:xfrm flipV="1">
            <a:off x="5595858" y="2171700"/>
            <a:ext cx="1652825" cy="18557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273906D2-1F87-41F5-8DFE-1C942E8F3572}"/>
              </a:ext>
            </a:extLst>
          </p:cNvPr>
          <p:cNvSpPr txBox="1"/>
          <p:nvPr/>
        </p:nvSpPr>
        <p:spPr>
          <a:xfrm>
            <a:off x="6735748" y="1724632"/>
            <a:ext cx="2255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</a:rPr>
              <a:t>Airplane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EFCD787-E977-4603-ADE1-F53C2A00928B}"/>
              </a:ext>
            </a:extLst>
          </p:cNvPr>
          <p:cNvCxnSpPr>
            <a:cxnSpLocks/>
          </p:cNvCxnSpPr>
          <p:nvPr/>
        </p:nvCxnSpPr>
        <p:spPr>
          <a:xfrm flipH="1">
            <a:off x="6096000" y="5478686"/>
            <a:ext cx="1152683" cy="7729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AFDC8FE7-850C-426E-A3F6-5D991B79D8FC}"/>
              </a:ext>
            </a:extLst>
          </p:cNvPr>
          <p:cNvSpPr txBox="1"/>
          <p:nvPr/>
        </p:nvSpPr>
        <p:spPr>
          <a:xfrm>
            <a:off x="4853774" y="6108912"/>
            <a:ext cx="3528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</a:rPr>
              <a:t>Subway Station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3302D13-450A-42D7-8E49-0D10303C7C05}"/>
              </a:ext>
            </a:extLst>
          </p:cNvPr>
          <p:cNvSpPr/>
          <p:nvPr/>
        </p:nvSpPr>
        <p:spPr>
          <a:xfrm>
            <a:off x="1143000" y="3048000"/>
            <a:ext cx="457200" cy="30480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内容占位符 16">
            <a:extLst>
              <a:ext uri="{FF2B5EF4-FFF2-40B4-BE49-F238E27FC236}">
                <a16:creationId xmlns:a16="http://schemas.microsoft.com/office/drawing/2014/main" id="{8C906DBD-8AF0-422C-AB53-0F4A6B5D5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Titel 2">
            <a:extLst>
              <a:ext uri="{FF2B5EF4-FFF2-40B4-BE49-F238E27FC236}">
                <a16:creationId xmlns:a16="http://schemas.microsoft.com/office/drawing/2014/main" id="{5CD12A01-51CC-4284-81C9-9F796A51E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Event interpretation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3382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Spatial clustering analysis</a:t>
            </a:r>
            <a:br>
              <a:rPr lang="en-US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3B80301-303C-45DF-B122-478F1FA0075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85799" y="2366934"/>
            <a:ext cx="4054690" cy="266226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9AAAE0F-1A9D-492F-AF23-6D15F87B8DA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031106" y="2366934"/>
            <a:ext cx="3806188" cy="266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602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Spatial clustering analysis</a:t>
            </a:r>
            <a:br>
              <a:rPr lang="en-US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F1E5CC1-5154-475F-93A6-88758DAB79F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85800" y="1409700"/>
            <a:ext cx="7772400" cy="48006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8548AFC-5E31-4A05-AAF1-9221CDF8C8EC}"/>
              </a:ext>
            </a:extLst>
          </p:cNvPr>
          <p:cNvSpPr/>
          <p:nvPr/>
        </p:nvSpPr>
        <p:spPr>
          <a:xfrm>
            <a:off x="3276600" y="4572000"/>
            <a:ext cx="2590800" cy="152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168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Introduction: Hypothesis</a:t>
            </a:r>
            <a:br>
              <a:rPr lang="zh-CN" altLang="en-US" dirty="0"/>
            </a:br>
            <a:endParaRPr lang="en-GB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E61C53-605B-4D29-B077-016CE0AAC2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A31D5C-822C-4EFA-90D4-55ED641CFBDA}"/>
              </a:ext>
            </a:extLst>
          </p:cNvPr>
          <p:cNvSpPr/>
          <p:nvPr/>
        </p:nvSpPr>
        <p:spPr>
          <a:xfrm>
            <a:off x="604520" y="2667000"/>
            <a:ext cx="6248400" cy="1129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GB" altLang="zh-CN" sz="2000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The</a:t>
            </a:r>
            <a:r>
              <a:rPr lang="en-GB" altLang="zh-CN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hypothesis </a:t>
            </a:r>
            <a:r>
              <a:rPr lang="en-GB" altLang="zh-CN" sz="2000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guiding this research is that social events change population sentiment </a:t>
            </a:r>
            <a:r>
              <a:rPr lang="en-GB" altLang="zh-CN" sz="2000" dirty="0">
                <a:latin typeface="Roboto" panose="02000000000000000000" pitchFamily="2" charset="0"/>
                <a:cs typeface="Times New Roman" panose="02020603050405020304" pitchFamily="18" charset="0"/>
              </a:rPr>
              <a:t>orientation (PSO)</a:t>
            </a:r>
            <a:r>
              <a:rPr lang="en-GB" altLang="zh-CN" sz="2000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in the dimension of time and space.</a:t>
            </a:r>
            <a:endParaRPr lang="zh-CN" altLang="zh-CN" sz="2000" dirty="0"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5995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Spatial clustering analysis</a:t>
            </a:r>
            <a:br>
              <a:rPr lang="en-US" altLang="zh-CN" dirty="0"/>
            </a:b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7F2CC44-E31E-4448-BF1A-0CB9323031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21360" y="1676400"/>
            <a:ext cx="7924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82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30CB50D-7146-4785-9F2E-C5D9A1E809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3821" y="1409700"/>
            <a:ext cx="7916779" cy="4800495"/>
          </a:xfrm>
          <a:prstGeom prst="rect">
            <a:avLst/>
          </a:prstGeom>
        </p:spPr>
      </p:pic>
      <p:sp>
        <p:nvSpPr>
          <p:cNvPr id="11" name="Titel 2">
            <a:extLst>
              <a:ext uri="{FF2B5EF4-FFF2-40B4-BE49-F238E27FC236}">
                <a16:creationId xmlns:a16="http://schemas.microsoft.com/office/drawing/2014/main" id="{B0B80F5F-642F-4627-A900-4A5B9B9CB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Spatial clustering analysis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30154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30CB50D-7146-4785-9F2E-C5D9A1E809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40080" y="1486109"/>
            <a:ext cx="5455920" cy="35653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89F4D47-5AEF-44C2-850F-ACA3CFC824B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64284" y="1787525"/>
            <a:ext cx="6324599" cy="3911600"/>
          </a:xfrm>
          <a:prstGeom prst="rect">
            <a:avLst/>
          </a:prstGeom>
        </p:spPr>
      </p:pic>
      <p:sp>
        <p:nvSpPr>
          <p:cNvPr id="11" name="Titel 2">
            <a:extLst>
              <a:ext uri="{FF2B5EF4-FFF2-40B4-BE49-F238E27FC236}">
                <a16:creationId xmlns:a16="http://schemas.microsoft.com/office/drawing/2014/main" id="{B16BB2C8-8758-4452-B204-45E977E36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Spatial clustering analysis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80457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30CB50D-7146-4785-9F2E-C5D9A1E809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40080" y="1486109"/>
            <a:ext cx="5455920" cy="35653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89F4D47-5AEF-44C2-850F-ACA3CFC824B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64284" y="1787525"/>
            <a:ext cx="6324599" cy="3911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8D9ED81-CA3D-403C-9418-11BDA577BFD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040890" y="2112645"/>
            <a:ext cx="6463030" cy="4094480"/>
          </a:xfrm>
          <a:prstGeom prst="rect">
            <a:avLst/>
          </a:prstGeom>
        </p:spPr>
      </p:pic>
      <p:sp>
        <p:nvSpPr>
          <p:cNvPr id="13" name="Titel 2">
            <a:extLst>
              <a:ext uri="{FF2B5EF4-FFF2-40B4-BE49-F238E27FC236}">
                <a16:creationId xmlns:a16="http://schemas.microsoft.com/office/drawing/2014/main" id="{8961310F-F1D7-480D-A679-F76303955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Spatial-temporal analysis:</a:t>
            </a:r>
            <a:br>
              <a:rPr lang="en-US" altLang="zh-CN" dirty="0"/>
            </a:br>
            <a:r>
              <a:rPr lang="en-US" altLang="zh-CN" dirty="0"/>
              <a:t>Spatial clustering analysis</a:t>
            </a:r>
            <a:br>
              <a:rPr lang="en-US" altLang="zh-CN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75962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599303" y="838200"/>
            <a:ext cx="7924800" cy="50292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en-US" altLang="zh-CN" sz="2000" dirty="0"/>
          </a:p>
          <a:p>
            <a:pPr lvl="0"/>
            <a:r>
              <a:rPr lang="en-US" altLang="zh-CN" sz="2000" dirty="0"/>
              <a:t>Sentiment analysis</a:t>
            </a:r>
          </a:p>
          <a:p>
            <a:pPr marL="0" lvl="0" indent="0">
              <a:buNone/>
            </a:pPr>
            <a:endParaRPr lang="en-US" altLang="zh-CN" sz="2000" dirty="0"/>
          </a:p>
          <a:p>
            <a:pPr lvl="0"/>
            <a:r>
              <a:rPr lang="en-US" altLang="zh-CN" sz="2000" dirty="0"/>
              <a:t>Population sentiment orientation (PSO)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Multi-scale </a:t>
            </a:r>
          </a:p>
          <a:p>
            <a:pPr lvl="0"/>
            <a:endParaRPr lang="en-US" altLang="zh-CN" sz="2000" dirty="0"/>
          </a:p>
          <a:p>
            <a:pPr lvl="0"/>
            <a:r>
              <a:rPr lang="en-US" altLang="zh-CN" sz="2000" dirty="0"/>
              <a:t>Event interpretation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Wider range</a:t>
            </a:r>
          </a:p>
          <a:p>
            <a:pPr lvl="0"/>
            <a:endParaRPr lang="en-US" altLang="zh-CN" sz="2000" dirty="0"/>
          </a:p>
          <a:p>
            <a:pPr marL="0" indent="0">
              <a:buNone/>
            </a:pPr>
            <a:endParaRPr lang="zh-CN" altLang="zh-CN" sz="1000" dirty="0"/>
          </a:p>
          <a:p>
            <a:pPr marL="0" indent="0">
              <a:buNone/>
            </a:pP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2503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Outlook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028700"/>
            <a:ext cx="7924800" cy="4800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600" dirty="0"/>
              <a:t> </a:t>
            </a:r>
          </a:p>
          <a:p>
            <a:pPr marL="0" indent="0">
              <a:buNone/>
            </a:pPr>
            <a:endParaRPr lang="zh-CN" altLang="zh-CN" sz="1600" dirty="0"/>
          </a:p>
          <a:p>
            <a:pPr lvl="0"/>
            <a:r>
              <a:rPr lang="en-US" altLang="zh-CN" sz="2000" dirty="0"/>
              <a:t>S</a:t>
            </a:r>
            <a:r>
              <a:rPr lang="en-GB" altLang="zh-CN" sz="2000" dirty="0" err="1"/>
              <a:t>entiment</a:t>
            </a:r>
            <a:r>
              <a:rPr lang="en-GB" altLang="zh-CN" sz="2000" dirty="0"/>
              <a:t> analysis</a:t>
            </a:r>
            <a:endParaRPr lang="en-US" altLang="zh-CN" sz="2000" dirty="0"/>
          </a:p>
          <a:p>
            <a:pPr marL="0" lvl="0" indent="0">
              <a:buNone/>
            </a:pPr>
            <a:endParaRPr lang="en-GB" altLang="zh-CN" sz="2000" dirty="0"/>
          </a:p>
          <a:p>
            <a:pPr lvl="0"/>
            <a:r>
              <a:rPr lang="en-GB" altLang="zh-CN" sz="2000" dirty="0"/>
              <a:t>An interactive web event analysis system</a:t>
            </a:r>
          </a:p>
          <a:p>
            <a:pPr lvl="0"/>
            <a:endParaRPr lang="en-GB" altLang="zh-CN" sz="2000" dirty="0"/>
          </a:p>
          <a:p>
            <a:pPr lvl="0"/>
            <a:r>
              <a:rPr lang="en-GB" altLang="zh-CN" sz="2000" dirty="0"/>
              <a:t>Event Monitoring and Early Warning System </a:t>
            </a:r>
          </a:p>
          <a:p>
            <a:pPr lvl="0"/>
            <a:endParaRPr lang="en-GB" altLang="zh-CN" sz="2000" dirty="0"/>
          </a:p>
          <a:p>
            <a:pPr lvl="0"/>
            <a:r>
              <a:rPr lang="en-GB" altLang="zh-CN" sz="2000" dirty="0"/>
              <a:t>Multi-source data fusion</a:t>
            </a: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5105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90D48A0-CF86-4CB7-B7C7-23E97F8CD10C}"/>
              </a:ext>
            </a:extLst>
          </p:cNvPr>
          <p:cNvSpPr txBox="1"/>
          <p:nvPr/>
        </p:nvSpPr>
        <p:spPr>
          <a:xfrm>
            <a:off x="152400" y="2438400"/>
            <a:ext cx="83199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" pitchFamily="2" charset="0"/>
                <a:ea typeface="Roboto" pitchFamily="2" charset="0"/>
              </a:rPr>
              <a:t>“Part of the journey is the end”</a:t>
            </a:r>
          </a:p>
          <a:p>
            <a:r>
              <a:rPr lang="zh-CN" altLang="en-US" sz="6000" dirty="0">
                <a:solidFill>
                  <a:schemeClr val="accent4"/>
                </a:solidFill>
              </a:rPr>
              <a:t>                   </a:t>
            </a:r>
            <a:r>
              <a:rPr lang="en-US" altLang="zh-CN" sz="6000" dirty="0">
                <a:solidFill>
                  <a:schemeClr val="accent4"/>
                </a:solidFill>
              </a:rPr>
              <a:t>		</a:t>
            </a:r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" pitchFamily="2" charset="0"/>
                <a:ea typeface="Roboto" pitchFamily="2" charset="0"/>
              </a:rPr>
              <a:t>and thank you all</a:t>
            </a:r>
            <a:endParaRPr lang="zh-CN" altLang="en-US" sz="6000" b="1" dirty="0">
              <a:solidFill>
                <a:schemeClr val="tx1">
                  <a:lumMod val="50000"/>
                  <a:lumOff val="50000"/>
                </a:schemeClr>
              </a:solidFill>
              <a:latin typeface="Roboto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7601EE-C050-44F5-976E-2698090F6500}"/>
              </a:ext>
            </a:extLst>
          </p:cNvPr>
          <p:cNvSpPr txBox="1"/>
          <p:nvPr/>
        </p:nvSpPr>
        <p:spPr>
          <a:xfrm>
            <a:off x="6705600" y="5715000"/>
            <a:ext cx="22701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Roboto" pitchFamily="2" charset="0"/>
                <a:ea typeface="Roboto" pitchFamily="2" charset="0"/>
              </a:rPr>
              <a:t>Lin Che</a:t>
            </a:r>
          </a:p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Roboto" pitchFamily="2" charset="0"/>
                <a:ea typeface="Roboto" pitchFamily="2" charset="0"/>
              </a:rPr>
              <a:t>Munich, 24.09.2019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3609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Sentiment Analysis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1" y="1050893"/>
            <a:ext cx="6172199" cy="4169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Lexicon based method</a:t>
            </a:r>
          </a:p>
          <a:p>
            <a:pPr marL="457200" indent="-457200">
              <a:buAutoNum type="arabicPeriod"/>
            </a:pP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928A7B-808A-4495-87A1-AFE8B1EB9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05" y="1668647"/>
            <a:ext cx="2622589" cy="94765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4E9E49D-7B1E-4AAA-9E81-3B401FAAACF9}"/>
              </a:ext>
            </a:extLst>
          </p:cNvPr>
          <p:cNvSpPr/>
          <p:nvPr/>
        </p:nvSpPr>
        <p:spPr>
          <a:xfrm>
            <a:off x="3552363" y="1771089"/>
            <a:ext cx="4622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URWPalladioL-Ital"/>
              </a:rPr>
              <a:t>P</a:t>
            </a:r>
            <a:r>
              <a:rPr lang="en-US" altLang="zh-CN" sz="1600" dirty="0">
                <a:latin typeface="CMR10"/>
              </a:rPr>
              <a:t>(</a:t>
            </a:r>
            <a:r>
              <a:rPr lang="en-US" altLang="zh-CN" sz="1600" dirty="0">
                <a:latin typeface="URWPalladioL-Ital"/>
              </a:rPr>
              <a:t>U</a:t>
            </a:r>
            <a:r>
              <a:rPr lang="en-US" altLang="zh-CN" sz="700" dirty="0">
                <a:latin typeface="URWPalladioL-Ital"/>
              </a:rPr>
              <a:t>i</a:t>
            </a:r>
            <a:r>
              <a:rPr lang="en-US" altLang="zh-CN" sz="1600" dirty="0">
                <a:latin typeface="CMR10"/>
              </a:rPr>
              <a:t>) </a:t>
            </a:r>
            <a:r>
              <a:rPr lang="en-US" altLang="zh-CN" sz="1600" dirty="0">
                <a:latin typeface="URWPalladioL-Roma"/>
              </a:rPr>
              <a:t>means the sentimental value of the </a:t>
            </a:r>
            <a:r>
              <a:rPr lang="en-US" altLang="zh-CN" sz="1600" dirty="0" err="1">
                <a:latin typeface="URWPalladioL-Ital"/>
              </a:rPr>
              <a:t>i</a:t>
            </a:r>
            <a:r>
              <a:rPr lang="en-US" altLang="zh-CN" sz="1600" dirty="0" err="1">
                <a:latin typeface="URWPalladioL-Roma"/>
              </a:rPr>
              <a:t>th</a:t>
            </a:r>
            <a:r>
              <a:rPr lang="en-US" altLang="zh-CN" sz="1600" dirty="0">
                <a:latin typeface="URWPalladioL-Roma"/>
              </a:rPr>
              <a:t> sentimental unit, and </a:t>
            </a:r>
            <a:r>
              <a:rPr lang="en-US" altLang="zh-CN" sz="1600" dirty="0">
                <a:latin typeface="URWPalladioL-Ital"/>
              </a:rPr>
              <a:t>P</a:t>
            </a:r>
            <a:r>
              <a:rPr lang="en-US" altLang="zh-CN" sz="1600" dirty="0">
                <a:latin typeface="CMR10"/>
              </a:rPr>
              <a:t>(</a:t>
            </a:r>
            <a:r>
              <a:rPr lang="en-US" altLang="zh-CN" sz="1600" dirty="0">
                <a:latin typeface="URWPalladioL-Ital"/>
              </a:rPr>
              <a:t>T</a:t>
            </a:r>
            <a:r>
              <a:rPr lang="en-US" altLang="zh-CN" sz="1600" dirty="0">
                <a:latin typeface="CMR10"/>
              </a:rPr>
              <a:t>) </a:t>
            </a:r>
            <a:r>
              <a:rPr lang="en-US" altLang="zh-CN" sz="1600" dirty="0">
                <a:latin typeface="URWPalladioL-Roma"/>
              </a:rPr>
              <a:t>is the sentimental value of the text.</a:t>
            </a:r>
            <a:endParaRPr lang="zh-CN" altLang="en-US" sz="16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144D303-20BA-48E5-9A32-C3D88AEE0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36" y="2602086"/>
            <a:ext cx="2621281" cy="114450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EBA92CE-8E80-4396-AA2C-0001466C9B99}"/>
              </a:ext>
            </a:extLst>
          </p:cNvPr>
          <p:cNvSpPr/>
          <p:nvPr/>
        </p:nvSpPr>
        <p:spPr>
          <a:xfrm>
            <a:off x="3551708" y="2602085"/>
            <a:ext cx="4622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latin typeface="URWPalladioL-Ital"/>
              </a:rPr>
              <a:t>d</a:t>
            </a:r>
            <a:r>
              <a:rPr lang="en-US" altLang="zh-CN" sz="700" dirty="0" err="1">
                <a:latin typeface="URWPalladioL-Ital"/>
              </a:rPr>
              <a:t>ki</a:t>
            </a:r>
            <a:r>
              <a:rPr lang="en-US" altLang="zh-CN" sz="700" dirty="0">
                <a:latin typeface="URWPalladioL-Ital"/>
              </a:rPr>
              <a:t> </a:t>
            </a:r>
            <a:r>
              <a:rPr lang="en-US" altLang="zh-CN" sz="1600" dirty="0">
                <a:latin typeface="URWPalladioL-Roma"/>
              </a:rPr>
              <a:t>is the weight of the </a:t>
            </a:r>
            <a:r>
              <a:rPr lang="en-US" altLang="zh-CN" sz="1600" dirty="0">
                <a:latin typeface="URWPalladioL-Ital"/>
              </a:rPr>
              <a:t>k</a:t>
            </a:r>
            <a:r>
              <a:rPr lang="en-US" altLang="zh-CN" sz="1600" dirty="0">
                <a:latin typeface="URWPalladioL-Roma"/>
              </a:rPr>
              <a:t>th degree word for the </a:t>
            </a:r>
            <a:r>
              <a:rPr lang="en-US" altLang="zh-CN" sz="1600" dirty="0" err="1">
                <a:latin typeface="URWPalladioL-Ital"/>
              </a:rPr>
              <a:t>ith</a:t>
            </a:r>
            <a:r>
              <a:rPr lang="en-US" altLang="zh-CN" sz="1600" dirty="0">
                <a:latin typeface="URWPalladioL-Roma"/>
              </a:rPr>
              <a:t> sentimental word.</a:t>
            </a:r>
            <a:endParaRPr lang="zh-CN" altLang="en-US" sz="16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3AF55E8-4690-40D8-80B2-F358FAC5C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222" y="3724836"/>
            <a:ext cx="2191578" cy="72332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AF9C421-9ADC-48F9-A5A9-1A3F9B243363}"/>
              </a:ext>
            </a:extLst>
          </p:cNvPr>
          <p:cNvSpPr/>
          <p:nvPr/>
        </p:nvSpPr>
        <p:spPr>
          <a:xfrm>
            <a:off x="3574125" y="349015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600" dirty="0">
                <a:latin typeface="URWPalladioL-Ital"/>
              </a:rPr>
              <a:t>n </a:t>
            </a:r>
            <a:r>
              <a:rPr lang="en-US" altLang="zh-CN" sz="1600" dirty="0">
                <a:latin typeface="URWPalladioL-Roma"/>
              </a:rPr>
              <a:t>is the number of antonym words in the </a:t>
            </a:r>
            <a:r>
              <a:rPr lang="en-US" altLang="zh-CN" sz="1600" dirty="0" err="1">
                <a:latin typeface="URWPalladioL-Ital"/>
              </a:rPr>
              <a:t>i</a:t>
            </a:r>
            <a:r>
              <a:rPr lang="en-US" altLang="zh-CN" sz="1600" dirty="0" err="1">
                <a:latin typeface="URWPalladioL-Roma"/>
              </a:rPr>
              <a:t>th</a:t>
            </a:r>
            <a:r>
              <a:rPr lang="en-US" altLang="zh-CN" sz="1600" dirty="0">
                <a:latin typeface="URWPalladioL-Roma"/>
              </a:rPr>
              <a:t> sentimental unit. Taking all the above characteristics into consideration, get the sentimental value of the </a:t>
            </a:r>
            <a:r>
              <a:rPr lang="en-US" altLang="zh-CN" sz="1600" dirty="0" err="1">
                <a:latin typeface="URWPalladioL-Ital"/>
              </a:rPr>
              <a:t>i</a:t>
            </a:r>
            <a:r>
              <a:rPr lang="en-US" altLang="zh-CN" sz="1600" dirty="0" err="1">
                <a:latin typeface="URWPalladioL-Roma"/>
              </a:rPr>
              <a:t>th</a:t>
            </a:r>
            <a:r>
              <a:rPr lang="en-US" altLang="zh-CN" sz="1600" dirty="0">
                <a:latin typeface="URWPalladioL-Roma"/>
              </a:rPr>
              <a:t> sentimental unit</a:t>
            </a:r>
            <a:endParaRPr lang="zh-CN" altLang="en-US" sz="16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4BE6281-EA92-432B-A1EF-B2BDC6AF03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505" y="4986140"/>
            <a:ext cx="3891778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050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609600"/>
            <a:ext cx="7924800" cy="4800600"/>
          </a:xfrm>
        </p:spPr>
        <p:txBody>
          <a:bodyPr/>
          <a:lstStyle/>
          <a:p>
            <a:pPr marL="0" indent="0">
              <a:buNone/>
            </a:pPr>
            <a:endParaRPr lang="en-US" altLang="zh-CN" sz="2000" dirty="0"/>
          </a:p>
          <a:p>
            <a:pPr lvl="0"/>
            <a:r>
              <a:rPr lang="en-US" altLang="zh-CN" sz="2000" dirty="0"/>
              <a:t>Population sentiment orientation (PSO) can be used to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detect events</a:t>
            </a:r>
            <a:r>
              <a:rPr lang="en-US" altLang="zh-CN" sz="2000" dirty="0"/>
              <a:t> in the dimension of time and space. Furthermore, this proves hypothesis of this thesis that social events change PSO.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The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ratio of positive and negative records </a:t>
            </a:r>
            <a:r>
              <a:rPr lang="en-US" altLang="zh-CN" sz="2000" dirty="0"/>
              <a:t>of the social media can serve as an indicator for PSO. 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This event detection method can successfully detect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multi-scale events. </a:t>
            </a:r>
            <a:r>
              <a:rPr lang="en-US" altLang="zh-CN" sz="2000" dirty="0"/>
              <a:t>From nationwide festival to local activity and from annual-scale to day-scale detection, the method works pretty well.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In general, the extrema of the time series of PSO most likely represent social events. Therefore, social events can be visually detected by the time series plot.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1000" dirty="0"/>
          </a:p>
          <a:p>
            <a:pPr marL="0" indent="0">
              <a:buNone/>
            </a:pP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3852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1028700"/>
            <a:ext cx="7924800" cy="4800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 </a:t>
            </a:r>
            <a:endParaRPr lang="zh-CN" altLang="zh-CN" sz="2000" dirty="0"/>
          </a:p>
          <a:p>
            <a:pPr lvl="0"/>
            <a:r>
              <a:rPr lang="en-US" altLang="zh-CN" sz="2000" dirty="0"/>
              <a:t>This method can also be used to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interpret</a:t>
            </a:r>
            <a:r>
              <a:rPr lang="en-US" altLang="zh-CN" sz="2000" dirty="0"/>
              <a:t> events. Specifically, spatial-temporal analysis of this method can help mining spatial-temporal patterns of the event. 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From the experimental results, overall, the machine learning-based sentiment classification is better than the lexicon-based sentiment classification in terms of the given Weibo data set.</a:t>
            </a: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lvl="0"/>
            <a:r>
              <a:rPr lang="en-US" altLang="zh-CN" sz="2000" dirty="0"/>
              <a:t>Unlike event detection for specific events, this sentiment-based event detection method does not require related training corpus, so it can detect wider types of events.</a:t>
            </a:r>
            <a:endParaRPr lang="zh-CN" altLang="zh-CN" sz="2000" dirty="0"/>
          </a:p>
          <a:p>
            <a:pPr marL="0" indent="0">
              <a:buNone/>
            </a:pP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8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85DA61E-C13E-43BF-BF34-88209143D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28700"/>
            <a:ext cx="8382000" cy="5562600"/>
          </a:xfrm>
        </p:spPr>
        <p:txBody>
          <a:bodyPr/>
          <a:lstStyle/>
          <a:p>
            <a:pPr marL="0" lvl="0" indent="0">
              <a:buNone/>
            </a:pPr>
            <a:endParaRPr lang="en-US" altLang="zh-CN" sz="1400" dirty="0"/>
          </a:p>
          <a:p>
            <a:pPr marL="0" lvl="0" indent="0">
              <a:buNone/>
            </a:pPr>
            <a:endParaRPr lang="en-US" altLang="zh-CN" sz="1400" dirty="0"/>
          </a:p>
          <a:p>
            <a:pPr lvl="0"/>
            <a:endParaRPr lang="en-US" altLang="zh-CN" sz="1400" dirty="0"/>
          </a:p>
          <a:p>
            <a:pPr lvl="0"/>
            <a:r>
              <a:rPr lang="en-US" altLang="zh-CN" sz="2000" dirty="0"/>
              <a:t>Find a suitable sentiment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indicator</a:t>
            </a:r>
            <a:r>
              <a:rPr lang="en-US" altLang="zh-CN" sz="2000" dirty="0"/>
              <a:t> to represent the population sentiment orientation. 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 </a:t>
            </a:r>
            <a:endParaRPr lang="zh-CN" altLang="zh-CN" sz="2000" dirty="0"/>
          </a:p>
          <a:p>
            <a:pPr lvl="0"/>
            <a:r>
              <a:rPr lang="en-US" altLang="zh-CN" sz="2000" dirty="0"/>
              <a:t>Develop a methodology for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spatial-temporal analysis </a:t>
            </a:r>
            <a:r>
              <a:rPr lang="en-US" altLang="zh-CN" sz="2000" dirty="0"/>
              <a:t>of the population sentiment to detect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sentiment fluctuation </a:t>
            </a:r>
            <a:r>
              <a:rPr lang="en-US" altLang="zh-CN" sz="2000" dirty="0"/>
              <a:t>and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abnormalities</a:t>
            </a:r>
            <a:r>
              <a:rPr lang="en-US" altLang="zh-CN" sz="2000" dirty="0"/>
              <a:t>. </a:t>
            </a:r>
            <a:endParaRPr lang="zh-CN" altLang="zh-CN" sz="2000" dirty="0"/>
          </a:p>
          <a:p>
            <a:endParaRPr lang="zh-CN" altLang="zh-CN" sz="2000" dirty="0"/>
          </a:p>
          <a:p>
            <a:r>
              <a:rPr lang="en-GB" altLang="zh-CN" sz="2000" dirty="0"/>
              <a:t>Find suitable methods to </a:t>
            </a:r>
            <a:r>
              <a:rPr lang="en-GB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identify</a:t>
            </a:r>
            <a:r>
              <a:rPr lang="en-GB" altLang="zh-CN" sz="2000" dirty="0"/>
              <a:t> and </a:t>
            </a:r>
            <a:r>
              <a:rPr lang="en-GB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interpret</a:t>
            </a:r>
            <a:r>
              <a:rPr lang="en-GB" altLang="zh-CN" sz="2000" dirty="0"/>
              <a:t> the event in the spatial-temporal dimensions. </a:t>
            </a:r>
          </a:p>
          <a:p>
            <a:endParaRPr lang="zh-CN" altLang="zh-CN" sz="1600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38776821-7D9E-4A40-90E8-A7C5EBA5C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00"/>
            <a:ext cx="6324600" cy="1143000"/>
          </a:xfrm>
        </p:spPr>
        <p:txBody>
          <a:bodyPr/>
          <a:lstStyle/>
          <a:p>
            <a:r>
              <a:rPr lang="en-US" altLang="zh-CN" dirty="0"/>
              <a:t>Introduction: Research objectives</a:t>
            </a:r>
            <a:br>
              <a:rPr lang="zh-CN" alt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5031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Outlook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09600" y="822960"/>
            <a:ext cx="7924800" cy="4800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600" dirty="0"/>
              <a:t> </a:t>
            </a:r>
            <a:endParaRPr lang="zh-CN" altLang="zh-CN" sz="1600" dirty="0"/>
          </a:p>
          <a:p>
            <a:pPr lvl="0"/>
            <a:r>
              <a:rPr lang="en-US" altLang="zh-CN" sz="2000" dirty="0"/>
              <a:t>S</a:t>
            </a:r>
            <a:r>
              <a:rPr lang="en-GB" altLang="zh-CN" sz="2000" dirty="0" err="1"/>
              <a:t>entiment</a:t>
            </a:r>
            <a:r>
              <a:rPr lang="en-GB" altLang="zh-CN" sz="2000" dirty="0"/>
              <a:t> analysis </a:t>
            </a:r>
            <a:r>
              <a:rPr lang="en-US" altLang="zh-CN" sz="2000" dirty="0"/>
              <a:t>method can be improved</a:t>
            </a:r>
            <a:r>
              <a:rPr lang="en-GB" altLang="zh-CN" sz="2000" dirty="0"/>
              <a:t>, more sophisticated  </a:t>
            </a:r>
            <a:r>
              <a:rPr lang="en-US" altLang="zh-CN" sz="2000" dirty="0"/>
              <a:t>classification </a:t>
            </a:r>
            <a:r>
              <a:rPr lang="en-GB" altLang="zh-CN" sz="2000" dirty="0"/>
              <a:t>algorithms and other vectorization models can be tested and more </a:t>
            </a:r>
            <a:r>
              <a:rPr lang="en-US" altLang="zh-CN" sz="2000" dirty="0"/>
              <a:t>features can help as well</a:t>
            </a:r>
            <a:r>
              <a:rPr lang="en-GB" altLang="zh-CN" sz="2000" dirty="0"/>
              <a:t>.    </a:t>
            </a:r>
            <a:r>
              <a:rPr lang="zh-CN" altLang="en-GB" sz="2000" dirty="0"/>
              <a:t>🤩 </a:t>
            </a:r>
            <a:endParaRPr lang="en-US" altLang="zh-CN" sz="2000" dirty="0"/>
          </a:p>
          <a:p>
            <a:pPr marL="0" lvl="0" indent="0">
              <a:buNone/>
            </a:pPr>
            <a:endParaRPr lang="en-GB" altLang="zh-CN" sz="2000" dirty="0"/>
          </a:p>
          <a:p>
            <a:pPr lvl="0"/>
            <a:r>
              <a:rPr lang="en-GB" altLang="zh-CN" sz="2000" dirty="0"/>
              <a:t>An interactive web event analysis system can be developed based on this thesis method. It will provide more flexibility and a better visualization. All the techniques applied in this thesis can serve as prototype functions of this web system.</a:t>
            </a:r>
          </a:p>
          <a:p>
            <a:pPr lvl="0"/>
            <a:endParaRPr lang="en-GB" altLang="zh-CN" sz="2000" dirty="0"/>
          </a:p>
          <a:p>
            <a:pPr lvl="0"/>
            <a:r>
              <a:rPr lang="en-GB" altLang="zh-CN" sz="2000" dirty="0"/>
              <a:t>Additionally, there is a potential to develop an Event Monitoring and Early Warning System. </a:t>
            </a:r>
          </a:p>
          <a:p>
            <a:pPr lvl="0"/>
            <a:endParaRPr lang="en-GB" altLang="zh-CN" sz="2000" dirty="0"/>
          </a:p>
          <a:p>
            <a:pPr lvl="0"/>
            <a:r>
              <a:rPr lang="en-GB" altLang="zh-CN" sz="2000" dirty="0"/>
              <a:t>Multi-source data fusion can be a direction to improve the reliability and accuracy.</a:t>
            </a:r>
            <a:endParaRPr lang="en-US" altLang="zh-CN" sz="200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100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Introduction: Research questions</a:t>
            </a: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85DA61E-C13E-43BF-BF34-88209143D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28700"/>
            <a:ext cx="8382000" cy="5562600"/>
          </a:xfrm>
        </p:spPr>
        <p:txBody>
          <a:bodyPr/>
          <a:lstStyle/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Which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sentiment analysis </a:t>
            </a:r>
            <a:r>
              <a:rPr lang="en-US" altLang="zh-CN" sz="2000" dirty="0"/>
              <a:t>method for the given social media is most suitable one for the PSO indicator?</a:t>
            </a:r>
          </a:p>
          <a:p>
            <a:endParaRPr lang="en-US" altLang="zh-CN" sz="2000" dirty="0"/>
          </a:p>
          <a:p>
            <a:r>
              <a:rPr lang="en-US" altLang="zh-CN" sz="2000" dirty="0"/>
              <a:t>How should the spatial-temporal analysis be designed for population sentiments? Which specific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methods</a:t>
            </a:r>
            <a:r>
              <a:rPr lang="en-US" altLang="zh-CN" sz="2000" dirty="0"/>
              <a:t> or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algorithms</a:t>
            </a:r>
            <a:r>
              <a:rPr lang="en-US" altLang="zh-CN" sz="2000" dirty="0"/>
              <a:t> can be applied? </a:t>
            </a:r>
          </a:p>
          <a:p>
            <a:endParaRPr lang="en-US" altLang="zh-CN" sz="2000" dirty="0"/>
          </a:p>
          <a:p>
            <a:r>
              <a:rPr lang="en-US" altLang="zh-CN" sz="2000" dirty="0"/>
              <a:t>How can events be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extracted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identified</a:t>
            </a:r>
            <a:r>
              <a:rPr lang="en-US" altLang="zh-CN" sz="2000" dirty="0"/>
              <a:t> based on spatial-temporal analysis? What method(s) is (are) suitable to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interpret</a:t>
            </a:r>
            <a:r>
              <a:rPr lang="en-US" altLang="zh-CN" sz="2000" dirty="0"/>
              <a:t> the event?</a:t>
            </a:r>
            <a:endParaRPr lang="zh-CN" altLang="zh-CN" sz="2000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00726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Workflow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90600" y="2080260"/>
            <a:ext cx="6324599" cy="48006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4429AD2-48E0-4CB8-A027-3C62AE3D0E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5960" y="1161097"/>
            <a:ext cx="7487920" cy="453580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DD4849D-346F-471B-AF44-EB6024B22E8A}"/>
              </a:ext>
            </a:extLst>
          </p:cNvPr>
          <p:cNvSpPr/>
          <p:nvPr/>
        </p:nvSpPr>
        <p:spPr>
          <a:xfrm>
            <a:off x="3672840" y="1161097"/>
            <a:ext cx="2590800" cy="1066800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178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4600" y="2857500"/>
            <a:ext cx="4191000" cy="952500"/>
          </a:xfrm>
        </p:spPr>
        <p:txBody>
          <a:bodyPr/>
          <a:lstStyle/>
          <a:p>
            <a:pPr algn="ctr"/>
            <a:r>
              <a:rPr lang="en-US" altLang="zh-CN" sz="3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Data description</a:t>
            </a:r>
            <a:endParaRPr lang="en-GB" sz="3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144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09599" y="266700"/>
            <a:ext cx="6705601" cy="685800"/>
          </a:xfrm>
        </p:spPr>
        <p:txBody>
          <a:bodyPr/>
          <a:lstStyle/>
          <a:p>
            <a:r>
              <a:rPr lang="en-US" altLang="zh-CN" dirty="0"/>
              <a:t>Case study data set </a:t>
            </a:r>
            <a:endParaRPr lang="en-GB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E5C788-9799-44C3-92C2-EB635331272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026" name="Picture 2" descr="Image result for Sina Weibo">
            <a:extLst>
              <a:ext uri="{FF2B5EF4-FFF2-40B4-BE49-F238E27FC236}">
                <a16:creationId xmlns:a16="http://schemas.microsoft.com/office/drawing/2014/main" id="{16399B47-D975-49EE-9F29-B928455EB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340793"/>
            <a:ext cx="844868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1C4399D3-0CD2-44C4-8FC7-9E5ECC91E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511251"/>
              </p:ext>
            </p:extLst>
          </p:nvPr>
        </p:nvGraphicFramePr>
        <p:xfrm>
          <a:off x="2284641" y="2207587"/>
          <a:ext cx="4574718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877">
                  <a:extLst>
                    <a:ext uri="{9D8B030D-6E8A-4147-A177-3AD203B41FA5}">
                      <a16:colId xmlns:a16="http://schemas.microsoft.com/office/drawing/2014/main" val="3373732843"/>
                    </a:ext>
                  </a:extLst>
                </a:gridCol>
                <a:gridCol w="2591841">
                  <a:extLst>
                    <a:ext uri="{9D8B030D-6E8A-4147-A177-3AD203B41FA5}">
                      <a16:colId xmlns:a16="http://schemas.microsoft.com/office/drawing/2014/main" val="26995207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Attributes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Values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1687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Source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Michael </a:t>
                      </a:r>
                      <a:r>
                        <a:rPr lang="en-US" altLang="zh-CN" sz="2000" dirty="0" err="1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Jendryke</a:t>
                      </a:r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(WHU)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526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Time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01.2014 – 05.2015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999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Region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Shanghai, China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45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Size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4GB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131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Format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CSV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129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Columns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28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855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Rows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11794009</a:t>
                      </a:r>
                      <a:endParaRPr lang="zh-CN" altLang="en-US" sz="2000" dirty="0">
                        <a:latin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118470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937F2E41-43E4-4275-908C-DFE76B0279F4}"/>
              </a:ext>
            </a:extLst>
          </p:cNvPr>
          <p:cNvSpPr/>
          <p:nvPr/>
        </p:nvSpPr>
        <p:spPr>
          <a:xfrm>
            <a:off x="4006222" y="1626870"/>
            <a:ext cx="1443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err="1">
                <a:latin typeface="Roboto" pitchFamily="2" charset="0"/>
                <a:ea typeface="Roboto" pitchFamily="2" charset="0"/>
              </a:rPr>
              <a:t>Sina</a:t>
            </a:r>
            <a:r>
              <a:rPr lang="en-US" altLang="zh-CN" sz="2000" dirty="0">
                <a:latin typeface="Roboto" pitchFamily="2" charset="0"/>
                <a:ea typeface="Roboto" pitchFamily="2" charset="0"/>
              </a:rPr>
              <a:t> Weibo</a:t>
            </a:r>
          </a:p>
        </p:txBody>
      </p:sp>
    </p:spTree>
    <p:extLst>
      <p:ext uri="{BB962C8B-B14F-4D97-AF65-F5344CB8AC3E}">
        <p14:creationId xmlns:p14="http://schemas.microsoft.com/office/powerpoint/2010/main" val="385497707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700</Words>
  <Application>Microsoft Office PowerPoint</Application>
  <PresentationFormat>全屏显示(4:3)</PresentationFormat>
  <Paragraphs>269</Paragraphs>
  <Slides>50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CMR10</vt:lpstr>
      <vt:lpstr>URWPalladioL-Ital</vt:lpstr>
      <vt:lpstr>URWPalladioL-Roma</vt:lpstr>
      <vt:lpstr>Arial</vt:lpstr>
      <vt:lpstr>Calibri</vt:lpstr>
      <vt:lpstr>Cambria Math</vt:lpstr>
      <vt:lpstr>Gill Sans MT</vt:lpstr>
      <vt:lpstr>Roboto</vt:lpstr>
      <vt:lpstr>Larissa</vt:lpstr>
      <vt:lpstr>Sentiment-based  spatial-temporal event detection in social media data </vt:lpstr>
      <vt:lpstr>Outline</vt:lpstr>
      <vt:lpstr>Introduction: Social media</vt:lpstr>
      <vt:lpstr>Introduction: Hypothesis </vt:lpstr>
      <vt:lpstr>Introduction: Research objectives </vt:lpstr>
      <vt:lpstr>Introduction: Research questions</vt:lpstr>
      <vt:lpstr>Workflow</vt:lpstr>
      <vt:lpstr>Data description</vt:lpstr>
      <vt:lpstr>Case study data set </vt:lpstr>
      <vt:lpstr>Workflow</vt:lpstr>
      <vt:lpstr>1. Sentiment analysis</vt:lpstr>
      <vt:lpstr>Sentiment analysis: Population sentiment orientation indicator </vt:lpstr>
      <vt:lpstr>Sentiment analysis:  Workflow</vt:lpstr>
      <vt:lpstr>Sentiment analysis:  Data preprocessing</vt:lpstr>
      <vt:lpstr>Sentiment analysis:  Data preprocessing</vt:lpstr>
      <vt:lpstr>Sentiment analysis: Lexicon-based method flow </vt:lpstr>
      <vt:lpstr>Sentiment analysis: Lexicon-based method flow </vt:lpstr>
      <vt:lpstr>Sentiment analysis: Lexicon-based method flow </vt:lpstr>
      <vt:lpstr>Sentiment analysis: Lexicon-based method flow </vt:lpstr>
      <vt:lpstr>Sentiment analysis:  Machine-learning-based method </vt:lpstr>
      <vt:lpstr>Sentiment analysis:  Machine-learning-based method </vt:lpstr>
      <vt:lpstr>Sentiment analysis:  Machine-learning-based method </vt:lpstr>
      <vt:lpstr>Sentiment analysis:  Machine-learning-based method </vt:lpstr>
      <vt:lpstr>Workflow</vt:lpstr>
      <vt:lpstr>2. Spatial-temporal analysis-based event detection  </vt:lpstr>
      <vt:lpstr>Spatial-temporal analysis:  Time series analysis  </vt:lpstr>
      <vt:lpstr>Spatial-temporal analysis:  Event extraction </vt:lpstr>
      <vt:lpstr>Spatial-temporal Analysis: Small temporal scale event detection </vt:lpstr>
      <vt:lpstr>Spatial-temporal analysis: Small spatial scale local event detection </vt:lpstr>
      <vt:lpstr>Spatial-temporal Analysis: Small spatial scale local event detection </vt:lpstr>
      <vt:lpstr>Spatial-temporal analysis: Small spatial scale local event detection </vt:lpstr>
      <vt:lpstr>Spatial-temporal analysis: Small spatial scale local event detection </vt:lpstr>
      <vt:lpstr>Workflow</vt:lpstr>
      <vt:lpstr>3. Spatial-temporal analysis-based event interpretation  </vt:lpstr>
      <vt:lpstr>Spatial-temporal analysis: Event interpretation </vt:lpstr>
      <vt:lpstr>Spatial-temporal analysis: Event interpretation </vt:lpstr>
      <vt:lpstr>Spatial-temporal analysis: Event interpretation </vt:lpstr>
      <vt:lpstr>Spatial-temporal analysis: Spatial clustering analysis </vt:lpstr>
      <vt:lpstr>Spatial-temporal analysis: Spatial clustering analysis </vt:lpstr>
      <vt:lpstr>Spatial-temporal analysis: Spatial clustering analysis </vt:lpstr>
      <vt:lpstr>Spatial-temporal analysis: Spatial clustering analysis </vt:lpstr>
      <vt:lpstr>Spatial-temporal analysis: Spatial clustering analysis </vt:lpstr>
      <vt:lpstr>Spatial-temporal analysis: Spatial clustering analysis </vt:lpstr>
      <vt:lpstr>Conclusion</vt:lpstr>
      <vt:lpstr>Outlook</vt:lpstr>
      <vt:lpstr>PowerPoint 演示文稿</vt:lpstr>
      <vt:lpstr>Sentiment Analysis</vt:lpstr>
      <vt:lpstr>Conclusion</vt:lpstr>
      <vt:lpstr>Conclusion</vt:lpstr>
      <vt:lpstr>Outlook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Cron, Juliane</dc:creator>
  <cp:lastModifiedBy>Lin Che</cp:lastModifiedBy>
  <cp:revision>457</cp:revision>
  <cp:lastPrinted>2014-10-13T11:30:43Z</cp:lastPrinted>
  <dcterms:created xsi:type="dcterms:W3CDTF">2014-01-24T13:56:02Z</dcterms:created>
  <dcterms:modified xsi:type="dcterms:W3CDTF">2019-09-23T21:44:35Z</dcterms:modified>
</cp:coreProperties>
</file>